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8" r:id="rId3"/>
    <p:sldId id="269" r:id="rId4"/>
    <p:sldId id="298" r:id="rId5"/>
    <p:sldId id="299" r:id="rId6"/>
    <p:sldId id="295" r:id="rId7"/>
    <p:sldId id="297" r:id="rId8"/>
    <p:sldId id="270" r:id="rId9"/>
    <p:sldId id="271" r:id="rId10"/>
    <p:sldId id="272" r:id="rId11"/>
    <p:sldId id="278" r:id="rId12"/>
    <p:sldId id="300" r:id="rId13"/>
    <p:sldId id="301" r:id="rId14"/>
    <p:sldId id="303" r:id="rId15"/>
    <p:sldId id="279" r:id="rId16"/>
    <p:sldId id="281" r:id="rId17"/>
    <p:sldId id="282" r:id="rId18"/>
    <p:sldId id="283" r:id="rId19"/>
    <p:sldId id="304" r:id="rId20"/>
    <p:sldId id="296" r:id="rId21"/>
    <p:sldId id="284" r:id="rId22"/>
    <p:sldId id="285" r:id="rId23"/>
    <p:sldId id="30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2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06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148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93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59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23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00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28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579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38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17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7A478-A3A2-4161-9915-D6369C208F00}" type="datetimeFigureOut">
              <a:rPr lang="ko-KR" altLang="en-US" smtClean="0"/>
              <a:pPr/>
              <a:t>2019-11-03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32F32-CAA1-49C4-A95D-B08DFD5478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52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youtu.be/aD_xZZ13Rk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1923" y="411051"/>
            <a:ext cx="884088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목표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다른 자극 전달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기존 게임 구성은 정적인 구성이 대부분이기에 동적인 경험을 할 수 있도록 구성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기존 </a:t>
            </a:r>
            <a:r>
              <a:rPr lang="ko-KR" altLang="en-US" sz="1600" dirty="0" err="1" smtClean="0"/>
              <a:t>콘텐츠와</a:t>
            </a:r>
            <a:r>
              <a:rPr lang="ko-KR" altLang="en-US" sz="1600" dirty="0" smtClean="0"/>
              <a:t> 너무 동떨어진 구성이 되지 않도록 한다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플레이의 목표가 명확하고 가볍게 접근 할 수 있도록 구성한다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 smtClean="0"/>
              <a:t> &gt; </a:t>
            </a:r>
            <a:r>
              <a:rPr lang="ko-KR" altLang="en-US" sz="1600" dirty="0" smtClean="0"/>
              <a:t>운영 방식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특정 기간 동안 운영할 수 있도록 구성한다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4149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696042" y="431354"/>
            <a:ext cx="90210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1600" dirty="0" smtClean="0"/>
              <a:t>■ 진행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진행도 </a:t>
            </a:r>
            <a:r>
              <a:rPr lang="en-US" altLang="ko-KR" sz="1600" dirty="0" smtClean="0"/>
              <a:t>UI</a:t>
            </a: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왼쪽 상단에 노출 되며 육안으로 눈에 뛸 수 있도록 처리 필요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모든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UI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는 진행에 따라 위치 조절 요청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 * (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현재 진행 단계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/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전체 진행 단계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</a:rPr>
              <a:t>     * 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관련 텍스트 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 smtClean="0">
                <a:solidFill>
                  <a:schemeClr val="accent2">
                    <a:lumMod val="75000"/>
                  </a:schemeClr>
                </a:solidFill>
              </a:rPr>
              <a:t>Super_Attack_Step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혹은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accent2">
                    <a:lumMod val="75000"/>
                  </a:schemeClr>
                </a:solidFill>
              </a:rPr>
              <a:t>스트링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 참조 없이 구성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2"/>
            <a:endParaRPr lang="en-US" altLang="ko-KR" sz="16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altLang="ko-KR" sz="1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altLang="ko-KR" sz="16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altLang="ko-KR" sz="1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altLang="ko-KR" sz="1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 smtClean="0"/>
              <a:t> &gt; </a:t>
            </a:r>
            <a:r>
              <a:rPr lang="ko-KR" altLang="en-US" sz="1600" dirty="0" smtClean="0"/>
              <a:t>점수 </a:t>
            </a:r>
            <a:r>
              <a:rPr lang="en-US" altLang="ko-KR" sz="1600" dirty="0" smtClean="0"/>
              <a:t>UI</a:t>
            </a: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우측 상단에 노출 되며 점수가 지속적으로 상승 되는 구성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점수 변경에 따라 메인 골드 재화 처럼 확대 축소되는 구성 처리 필요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   </a:t>
            </a:r>
          </a:p>
          <a:p>
            <a:pPr lvl="2"/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 smtClean="0"/>
              <a:t> &gt; </a:t>
            </a:r>
            <a:r>
              <a:rPr lang="ko-KR" altLang="en-US" sz="1600" dirty="0" smtClean="0"/>
              <a:t>터치 영역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   - </a:t>
            </a:r>
            <a:r>
              <a:rPr lang="ko-KR" altLang="en-US" sz="1600" dirty="0" smtClean="0"/>
              <a:t>해당 영역에 가장 완벽하게 맞춰질 경우 높은 점수를 습득 하는 구성</a:t>
            </a:r>
            <a:r>
              <a:rPr lang="en-US" altLang="ko-KR" sz="1600" dirty="0" smtClean="0"/>
              <a:t>     </a:t>
            </a:r>
          </a:p>
        </p:txBody>
      </p:sp>
      <p:pic>
        <p:nvPicPr>
          <p:cNvPr id="20" name="Picture 14" descr="게임 맵 일러스트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0" t="7399" b="17146"/>
          <a:stretch/>
        </p:blipFill>
        <p:spPr bwMode="auto">
          <a:xfrm>
            <a:off x="246890" y="266700"/>
            <a:ext cx="2808975" cy="61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4" y="2169801"/>
            <a:ext cx="2442587" cy="21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1" y="4077036"/>
            <a:ext cx="1964863" cy="22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46890" y="265748"/>
            <a:ext cx="1472033" cy="5539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 w="9525"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1/10</a:t>
            </a:r>
            <a:endParaRPr lang="ko-KR" altLang="en-US" sz="3000" dirty="0">
              <a:ln w="9525">
                <a:solidFill>
                  <a:schemeClr val="tx1"/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3969" y="265748"/>
            <a:ext cx="14720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dirty="0" smtClean="0">
                <a:ln w="9525"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0</a:t>
            </a:r>
            <a:endParaRPr lang="ko-KR" altLang="en-US" sz="3000" dirty="0">
              <a:ln w="9525"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77088" y="2511436"/>
            <a:ext cx="1324787" cy="1223966"/>
          </a:xfrm>
          <a:prstGeom prst="ellipse">
            <a:avLst/>
          </a:prstGeom>
          <a:noFill/>
          <a:ln w="50800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872671" y="657225"/>
            <a:ext cx="737304" cy="2755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179802" y="542747"/>
            <a:ext cx="2430173" cy="3096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3750" r="32701" b="8750"/>
          <a:stretch/>
        </p:blipFill>
        <p:spPr>
          <a:xfrm>
            <a:off x="1194470" y="5181316"/>
            <a:ext cx="1162050" cy="1200151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301875" y="4540102"/>
            <a:ext cx="1398255" cy="1129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790" y="2035138"/>
            <a:ext cx="7464844" cy="9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1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666824" y="431354"/>
            <a:ext cx="82381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점수 판정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판정 범위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err="1" smtClean="0"/>
              <a:t>시작시</a:t>
            </a:r>
            <a:r>
              <a:rPr lang="ko-KR" altLang="en-US" sz="1600" dirty="0" smtClean="0"/>
              <a:t> 원은 판정 범위를 향해 작아지는 구성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작아지는 상황에 따라서 점수의 영역이 결정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터치를 통해 선택을 하며 해당 선택에 위치한 영역에 따라 점수 획득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각 판정에 따른 이미지 작업 및 판정에 따라 잠시 빛나는 효과 처리 필요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시간에 따라 작아지는 원의 구성 필요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각각의 판정에 따른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노출 필요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판정 범위에 대한 부분은 지속적인 소통을 통해 해소 필요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>
                <a:hlinkClick r:id="rId2"/>
              </a:rPr>
              <a:t>https://youtu.be/aD_xZZ13RkY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Picture 14" descr="게임 맵 일러스트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0" t="7399" b="17146"/>
          <a:stretch/>
        </p:blipFill>
        <p:spPr bwMode="auto">
          <a:xfrm>
            <a:off x="246890" y="266700"/>
            <a:ext cx="2808975" cy="61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4" y="2169801"/>
            <a:ext cx="2442587" cy="21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1" y="4077036"/>
            <a:ext cx="1964863" cy="22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977088" y="2511436"/>
            <a:ext cx="1324787" cy="1223966"/>
          </a:xfrm>
          <a:prstGeom prst="ellipse">
            <a:avLst/>
          </a:prstGeom>
          <a:noFill/>
          <a:ln w="50800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248598" y="3967188"/>
            <a:ext cx="342066" cy="316034"/>
          </a:xfrm>
          <a:prstGeom prst="ellipse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7248598" y="4464701"/>
            <a:ext cx="342066" cy="316034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7248598" y="4962214"/>
            <a:ext cx="350722" cy="3241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7248598" y="5506940"/>
            <a:ext cx="342066" cy="316034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349665" y="1876080"/>
            <a:ext cx="2653570" cy="2451624"/>
          </a:xfrm>
          <a:prstGeom prst="ellipse">
            <a:avLst/>
          </a:prstGeom>
          <a:noFill/>
          <a:ln w="76200">
            <a:solidFill>
              <a:srgbClr val="7030A0">
                <a:alpha val="6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691437" y="3936448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&lt;- Good </a:t>
            </a:r>
            <a:r>
              <a:rPr lang="ko-KR" altLang="en-US" dirty="0" smtClean="0"/>
              <a:t>판정으로 낮은 점수 제공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284046" y="344886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판정 범위 구성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691437" y="4438052"/>
            <a:ext cx="372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&lt;- Great </a:t>
            </a:r>
            <a:r>
              <a:rPr lang="ko-KR" altLang="en-US" dirty="0" smtClean="0"/>
              <a:t>판정으로 보통 점수 제공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91437" y="4952689"/>
            <a:ext cx="387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&lt;- Perfect </a:t>
            </a:r>
            <a:r>
              <a:rPr lang="ko-KR" altLang="en-US" dirty="0" smtClean="0"/>
              <a:t>판정으로 최고 점수 제공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91437" y="5467326"/>
            <a:ext cx="42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&lt;- Bad </a:t>
            </a:r>
            <a:r>
              <a:rPr lang="ko-KR" altLang="en-US" dirty="0" smtClean="0"/>
              <a:t>판정으로 점수를 제공하지 않음</a:t>
            </a:r>
            <a:endParaRPr lang="ko-KR" alt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3750" r="32701" b="8750"/>
          <a:stretch/>
        </p:blipFill>
        <p:spPr>
          <a:xfrm>
            <a:off x="1194470" y="5181316"/>
            <a:ext cx="1162050" cy="120015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4042784" y="3877355"/>
            <a:ext cx="2520000" cy="2520000"/>
            <a:chOff x="420063" y="1006569"/>
            <a:chExt cx="2520000" cy="2520000"/>
          </a:xfrm>
        </p:grpSpPr>
        <p:sp>
          <p:nvSpPr>
            <p:cNvPr id="26" name="타원 25"/>
            <p:cNvSpPr/>
            <p:nvPr/>
          </p:nvSpPr>
          <p:spPr>
            <a:xfrm>
              <a:off x="420063" y="1006569"/>
              <a:ext cx="2520000" cy="2520000"/>
            </a:xfrm>
            <a:prstGeom prst="ellipse">
              <a:avLst/>
            </a:prstGeom>
            <a:solidFill>
              <a:srgbClr val="7030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780063" y="1366569"/>
              <a:ext cx="1800000" cy="1800000"/>
            </a:xfrm>
            <a:prstGeom prst="ellipse">
              <a:avLst/>
            </a:prstGeom>
            <a:solidFill>
              <a:srgbClr val="C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960063" y="1546569"/>
              <a:ext cx="1440000" cy="14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1050063" y="1636569"/>
              <a:ext cx="1260000" cy="1260000"/>
            </a:xfrm>
            <a:prstGeom prst="ellipse">
              <a:avLst/>
            </a:prstGeom>
            <a:noFill/>
            <a:ln w="508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123048" y="1723478"/>
              <a:ext cx="1114030" cy="1086182"/>
            </a:xfrm>
            <a:prstGeom prst="ellipse">
              <a:avLst/>
            </a:prstGeom>
            <a:solidFill>
              <a:srgbClr val="C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1320063" y="1906991"/>
              <a:ext cx="720000" cy="719156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439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/>
          <p:cNvSpPr/>
          <p:nvPr/>
        </p:nvSpPr>
        <p:spPr>
          <a:xfrm>
            <a:off x="127589" y="851410"/>
            <a:ext cx="4585779" cy="4585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265811" y="999462"/>
            <a:ext cx="4309331" cy="43093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09161" y="1142812"/>
            <a:ext cx="4022631" cy="4022631"/>
            <a:chOff x="420063" y="1006569"/>
            <a:chExt cx="2520000" cy="2520000"/>
          </a:xfrm>
        </p:grpSpPr>
        <p:sp>
          <p:nvSpPr>
            <p:cNvPr id="4" name="타원 3"/>
            <p:cNvSpPr/>
            <p:nvPr/>
          </p:nvSpPr>
          <p:spPr>
            <a:xfrm>
              <a:off x="420063" y="1006569"/>
              <a:ext cx="2520000" cy="2520000"/>
            </a:xfrm>
            <a:prstGeom prst="ellipse">
              <a:avLst/>
            </a:prstGeom>
            <a:solidFill>
              <a:srgbClr val="7030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/>
            <p:cNvSpPr/>
            <p:nvPr/>
          </p:nvSpPr>
          <p:spPr>
            <a:xfrm>
              <a:off x="780063" y="1366569"/>
              <a:ext cx="1800000" cy="1800000"/>
            </a:xfrm>
            <a:prstGeom prst="ellipse">
              <a:avLst/>
            </a:prstGeom>
            <a:solidFill>
              <a:srgbClr val="C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966724" y="1546569"/>
              <a:ext cx="1440000" cy="14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1050063" y="1636569"/>
              <a:ext cx="1260000" cy="1260000"/>
            </a:xfrm>
            <a:prstGeom prst="ellipse">
              <a:avLst/>
            </a:prstGeom>
            <a:noFill/>
            <a:ln w="508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187238" y="1786063"/>
              <a:ext cx="985650" cy="961012"/>
            </a:xfrm>
            <a:prstGeom prst="ellipse">
              <a:avLst/>
            </a:prstGeom>
            <a:solidFill>
              <a:srgbClr val="C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1352196" y="1939086"/>
              <a:ext cx="655737" cy="65496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65768" y="487828"/>
            <a:ext cx="6340197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리소스 구성</a:t>
            </a:r>
            <a:endParaRPr lang="en-US" altLang="ko-KR" b="1" dirty="0" smtClean="0"/>
          </a:p>
          <a:p>
            <a:endParaRPr lang="en-US" altLang="ko-KR" sz="1400" dirty="0"/>
          </a:p>
          <a:p>
            <a:r>
              <a:rPr lang="en-US" altLang="ko-KR" sz="1400" b="1" dirty="0" smtClean="0"/>
              <a:t> * </a:t>
            </a:r>
            <a:r>
              <a:rPr lang="ko-KR" altLang="en-US" sz="1400" b="1" dirty="0" smtClean="0"/>
              <a:t>반투명한 형태의 원형 보드 리소스 구성</a:t>
            </a:r>
            <a:endParaRPr lang="en-US" altLang="ko-KR" sz="1400" b="1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 </a:t>
            </a: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배드</a:t>
            </a:r>
            <a:r>
              <a:rPr lang="ko-KR" altLang="en-US" sz="1400" dirty="0" smtClean="0"/>
              <a:t> 판정 범위 까지 모두 포함 했을 때 충분히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건물 전체를 덮을 수 있을 정도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구성 비율</a:t>
            </a:r>
            <a:r>
              <a:rPr lang="en-US" altLang="ko-KR" sz="1400" dirty="0" smtClean="0"/>
              <a:t> = </a:t>
            </a:r>
            <a:r>
              <a:rPr lang="ko-KR" altLang="en-US" sz="1400" dirty="0" smtClean="0"/>
              <a:t>외부에서 부터 내부로 나열 </a:t>
            </a:r>
            <a:r>
              <a:rPr lang="ko-KR" altLang="en-US" sz="1400" dirty="0" smtClean="0"/>
              <a:t>반지름 기준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Good : </a:t>
            </a:r>
            <a:r>
              <a:rPr lang="en-US" altLang="ko-KR" sz="1400" dirty="0" smtClean="0"/>
              <a:t>25%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Great : </a:t>
            </a:r>
            <a:r>
              <a:rPr lang="en-US" altLang="ko-KR" sz="1400" dirty="0" smtClean="0"/>
              <a:t>15%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Perfect! : </a:t>
            </a:r>
            <a:r>
              <a:rPr lang="en-US" altLang="ko-KR" sz="1400" dirty="0" smtClean="0"/>
              <a:t>15%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Great : </a:t>
            </a:r>
            <a:r>
              <a:rPr lang="en-US" altLang="ko-KR" sz="1400" dirty="0" smtClean="0"/>
              <a:t>15%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Bad : 30%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구성으로 통합된 하나의 이미지 리소스 구성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실 테스트를 하면서 요소 별 스케일 조정이 필요 할 수 있음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* </a:t>
            </a:r>
            <a:r>
              <a:rPr lang="ko-KR" altLang="en-US" sz="1400" b="1" dirty="0" smtClean="0"/>
              <a:t>줄어드는 도넛 형태의 리소스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예시 리소스 처럼 약간 빛나는 느낌이 드는 형태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가장 큰 원의 외각 원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좌측의 숫자를 반지름이라고 봤을 때 </a:t>
            </a:r>
            <a:r>
              <a:rPr lang="en-US" altLang="ko-KR" sz="1400" dirty="0" smtClean="0"/>
              <a:t>120% </a:t>
            </a:r>
            <a:r>
              <a:rPr lang="ko-KR" altLang="en-US" sz="1400" dirty="0" smtClean="0"/>
              <a:t>에 해당 하는 크기로 제작 필요</a:t>
            </a:r>
            <a:r>
              <a:rPr lang="en-US" altLang="ko-KR" sz="1400" dirty="0" smtClean="0"/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32850" y="256178"/>
            <a:ext cx="2560675" cy="259268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V="1">
            <a:off x="2410110" y="5156117"/>
            <a:ext cx="2011316" cy="457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7" name="직선 연결선 16"/>
          <p:cNvCxnSpPr/>
          <p:nvPr/>
        </p:nvCxnSpPr>
        <p:spPr>
          <a:xfrm>
            <a:off x="4421426" y="3145475"/>
            <a:ext cx="0" cy="203350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21" idx="3"/>
          </p:cNvCxnSpPr>
          <p:nvPr/>
        </p:nvCxnSpPr>
        <p:spPr>
          <a:xfrm>
            <a:off x="3845050" y="3177370"/>
            <a:ext cx="12348" cy="2172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0110" y="5326608"/>
            <a:ext cx="144728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직사각형 25"/>
          <p:cNvSpPr/>
          <p:nvPr/>
        </p:nvSpPr>
        <p:spPr>
          <a:xfrm>
            <a:off x="2410110" y="5573962"/>
            <a:ext cx="118248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7" name="직선 연결선 26"/>
          <p:cNvCxnSpPr/>
          <p:nvPr/>
        </p:nvCxnSpPr>
        <p:spPr>
          <a:xfrm>
            <a:off x="3578706" y="3177370"/>
            <a:ext cx="13884" cy="24423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 flipV="1">
            <a:off x="2410110" y="6338959"/>
            <a:ext cx="2011316" cy="457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TextBox 30"/>
          <p:cNvSpPr txBox="1"/>
          <p:nvPr/>
        </p:nvSpPr>
        <p:spPr>
          <a:xfrm>
            <a:off x="3178856" y="6097617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보드 전체 </a:t>
            </a:r>
            <a:r>
              <a:rPr lang="en-US" altLang="ko-KR" sz="1200" dirty="0" smtClean="0"/>
              <a:t>: 10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004315" y="516480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2.5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609058" y="535435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1.5</a:t>
            </a:r>
            <a:endParaRPr lang="ko-KR" altLang="en-US" sz="1600" dirty="0"/>
          </a:p>
        </p:txBody>
      </p:sp>
      <p:sp>
        <p:nvSpPr>
          <p:cNvPr id="34" name="직사각형 33"/>
          <p:cNvSpPr/>
          <p:nvPr/>
        </p:nvSpPr>
        <p:spPr>
          <a:xfrm>
            <a:off x="2410110" y="5819688"/>
            <a:ext cx="797321" cy="626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7" name="직선 연결선 36"/>
          <p:cNvCxnSpPr/>
          <p:nvPr/>
        </p:nvCxnSpPr>
        <p:spPr>
          <a:xfrm>
            <a:off x="3198171" y="3177370"/>
            <a:ext cx="6174" cy="2688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67402" y="5576439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1.5</a:t>
            </a:r>
            <a:endParaRPr lang="ko-KR" altLang="en-US" sz="16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932983" y="3177370"/>
            <a:ext cx="0" cy="2888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410110" y="6020861"/>
            <a:ext cx="52287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TextBox 42"/>
          <p:cNvSpPr txBox="1"/>
          <p:nvPr/>
        </p:nvSpPr>
        <p:spPr>
          <a:xfrm>
            <a:off x="2950314" y="581970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1.5</a:t>
            </a:r>
            <a:endParaRPr lang="ko-KR" alt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2528649" y="60043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39375" y="3580462"/>
            <a:ext cx="1856462" cy="1809509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 flipV="1">
            <a:off x="7506586" y="4591050"/>
            <a:ext cx="2913764" cy="8727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 flipV="1">
            <a:off x="4521982" y="4031167"/>
            <a:ext cx="528483" cy="6471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 flipV="1">
            <a:off x="2410109" y="6586608"/>
            <a:ext cx="2304765" cy="523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/>
          <p:cNvCxnSpPr/>
          <p:nvPr/>
        </p:nvCxnSpPr>
        <p:spPr>
          <a:xfrm>
            <a:off x="4716701" y="3145475"/>
            <a:ext cx="0" cy="35029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93231" y="6364317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도넛 </a:t>
            </a:r>
            <a:r>
              <a:rPr lang="en-US" altLang="ko-KR" sz="1200" dirty="0" smtClean="0"/>
              <a:t>: 12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3993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1418" y="89771"/>
            <a:ext cx="1107758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슈퍼 어택 규칙 구성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* </a:t>
            </a:r>
            <a:r>
              <a:rPr lang="ko-KR" altLang="en-US" sz="1400" dirty="0" smtClean="0"/>
              <a:t>원판은 본래 크기 비율 </a:t>
            </a:r>
            <a:r>
              <a:rPr lang="en-US" altLang="ko-KR" sz="1400" dirty="0" smtClean="0"/>
              <a:t>(12)</a:t>
            </a:r>
            <a:r>
              <a:rPr lang="ko-KR" altLang="en-US" sz="1400" dirty="0" smtClean="0"/>
              <a:t>에서 생성되어 안으로 작아지는 형태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* Perfect </a:t>
            </a:r>
            <a:r>
              <a:rPr lang="ko-KR" altLang="en-US" sz="1400" dirty="0" smtClean="0"/>
              <a:t>영역 성공 시 속도 단계 업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※ </a:t>
            </a:r>
            <a:r>
              <a:rPr lang="ko-KR" altLang="en-US" sz="1400" dirty="0" smtClean="0"/>
              <a:t>속도 조절을 하기 위한 데이터 구성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테스트를 통해 지속적으로 감도 조정 하기 위함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&gt; Value</a:t>
            </a:r>
            <a:r>
              <a:rPr lang="ko-KR" altLang="en-US" sz="1400" dirty="0" smtClean="0"/>
              <a:t>에 대한 정의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도넛 판정 대가 생성 후 중앙 지점에서 소멸할 때 까지의 소모 시간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            (</a:t>
            </a:r>
            <a:r>
              <a:rPr lang="ko-KR" altLang="en-US" sz="1400" dirty="0" smtClean="0"/>
              <a:t>값이 적을 수록 줄어드는 속도 증가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&gt; Value</a:t>
            </a:r>
            <a:r>
              <a:rPr lang="ko-KR" altLang="en-US" sz="1400" dirty="0" smtClean="0"/>
              <a:t>에 대한 내용은 구현상 편한 방향으로 변경해도 무방 </a:t>
            </a:r>
            <a:r>
              <a:rPr lang="en-US" altLang="ko-KR" sz="1400" dirty="0" smtClean="0"/>
              <a:t>(ex. </a:t>
            </a:r>
            <a:r>
              <a:rPr lang="ko-KR" altLang="en-US" sz="1400" dirty="0" smtClean="0"/>
              <a:t>시간 개념이 아닌 속도 개념으로 높을 수록 빨리 줄어드는 형태 등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1" y="4514466"/>
            <a:ext cx="5962650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1418" y="483177"/>
            <a:ext cx="817820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* </a:t>
            </a:r>
            <a:r>
              <a:rPr lang="ko-KR" altLang="en-US" sz="1400" dirty="0" smtClean="0"/>
              <a:t>각 영역에 맞추어 터치를 했을 때 판정 적용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&gt; </a:t>
            </a:r>
            <a:r>
              <a:rPr lang="ko-KR" altLang="en-US" sz="1400" dirty="0" smtClean="0"/>
              <a:t>원판 내부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각 리소스 영역에 따른 판정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&gt; </a:t>
            </a:r>
            <a:r>
              <a:rPr lang="ko-KR" altLang="en-US" sz="1400" dirty="0" smtClean="0"/>
              <a:t>원판 외부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도넛 생성 후 원판 내부 진입 전까지 </a:t>
            </a:r>
            <a:r>
              <a:rPr lang="en-US" altLang="ko-KR" sz="1400" dirty="0" smtClean="0"/>
              <a:t>: Bad </a:t>
            </a:r>
            <a:r>
              <a:rPr lang="ko-KR" altLang="en-US" sz="1400" dirty="0" smtClean="0"/>
              <a:t>판정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※ </a:t>
            </a:r>
            <a:r>
              <a:rPr lang="ko-KR" altLang="en-US" sz="1400" dirty="0" smtClean="0"/>
              <a:t>범위 적용 값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진행 속도 단계에 따른 획득 점수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신규 테이블 </a:t>
            </a:r>
            <a:r>
              <a:rPr lang="en-US" altLang="ko-KR" sz="1400" dirty="0" err="1" smtClean="0"/>
              <a:t>SuperAttack_Scoreboard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추가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1" y="2350825"/>
            <a:ext cx="7826405" cy="26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4" descr="게임 맵 일러스트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0" t="7399" b="17146"/>
          <a:stretch/>
        </p:blipFill>
        <p:spPr bwMode="auto">
          <a:xfrm>
            <a:off x="2934215" y="1763101"/>
            <a:ext cx="2234989" cy="48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게임 맵 일러스트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0" t="7399" b="17146"/>
          <a:stretch/>
        </p:blipFill>
        <p:spPr bwMode="auto">
          <a:xfrm>
            <a:off x="285750" y="1763101"/>
            <a:ext cx="2234989" cy="48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0" y="3277322"/>
            <a:ext cx="1943469" cy="17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" y="4794832"/>
            <a:ext cx="1563363" cy="17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75" y="3277322"/>
            <a:ext cx="1943469" cy="17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38" y="4794832"/>
            <a:ext cx="1563363" cy="17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게임 맵 일러스트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0" t="7399" b="17146"/>
          <a:stretch/>
        </p:blipFill>
        <p:spPr bwMode="auto">
          <a:xfrm>
            <a:off x="5582679" y="1763101"/>
            <a:ext cx="2234989" cy="48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39" y="3277322"/>
            <a:ext cx="1943469" cy="17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502" y="4794832"/>
            <a:ext cx="1563363" cy="17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888090" y="3499661"/>
            <a:ext cx="1054080" cy="973861"/>
          </a:xfrm>
          <a:prstGeom prst="ellipse">
            <a:avLst/>
          </a:prstGeom>
          <a:noFill/>
          <a:ln w="50800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타원 14"/>
          <p:cNvSpPr/>
          <p:nvPr/>
        </p:nvSpPr>
        <p:spPr>
          <a:xfrm>
            <a:off x="347574" y="3011262"/>
            <a:ext cx="2111339" cy="1950659"/>
          </a:xfrm>
          <a:prstGeom prst="ellipse">
            <a:avLst/>
          </a:prstGeom>
          <a:noFill/>
          <a:ln w="76200">
            <a:solidFill>
              <a:srgbClr val="7030A0">
                <a:alpha val="6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0" name="타원 29"/>
          <p:cNvSpPr/>
          <p:nvPr/>
        </p:nvSpPr>
        <p:spPr>
          <a:xfrm>
            <a:off x="3517834" y="3499661"/>
            <a:ext cx="1054080" cy="973861"/>
          </a:xfrm>
          <a:prstGeom prst="ellipse">
            <a:avLst/>
          </a:prstGeom>
          <a:noFill/>
          <a:ln w="50800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1" name="타원 30"/>
          <p:cNvSpPr/>
          <p:nvPr/>
        </p:nvSpPr>
        <p:spPr>
          <a:xfrm>
            <a:off x="3360907" y="3344184"/>
            <a:ext cx="1356041" cy="125284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32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39" y="3277322"/>
            <a:ext cx="1943469" cy="17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6166299" y="3499661"/>
            <a:ext cx="1054080" cy="973861"/>
          </a:xfrm>
          <a:prstGeom prst="ellipse">
            <a:avLst/>
          </a:prstGeom>
          <a:noFill/>
          <a:ln w="50800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3750" r="32701" b="8750"/>
          <a:stretch/>
        </p:blipFill>
        <p:spPr>
          <a:xfrm>
            <a:off x="3397606" y="5279280"/>
            <a:ext cx="1162050" cy="120015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3750" r="32701" b="8750"/>
          <a:stretch/>
        </p:blipFill>
        <p:spPr>
          <a:xfrm>
            <a:off x="6005299" y="5279280"/>
            <a:ext cx="1162050" cy="1200151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6154792" y="3489030"/>
            <a:ext cx="1077093" cy="99512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38" name="Picture 8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09" y="4961921"/>
            <a:ext cx="936672" cy="110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02" y="4961921"/>
            <a:ext cx="936672" cy="110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게임 맵 일러스트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0" t="7399" b="17146"/>
          <a:stretch/>
        </p:blipFill>
        <p:spPr bwMode="auto">
          <a:xfrm>
            <a:off x="8476468" y="1763101"/>
            <a:ext cx="2234989" cy="48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28" y="3277322"/>
            <a:ext cx="1943469" cy="17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91" y="4794832"/>
            <a:ext cx="1563363" cy="17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28" y="3277322"/>
            <a:ext cx="1943469" cy="17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9060088" y="3499661"/>
            <a:ext cx="1054080" cy="973861"/>
          </a:xfrm>
          <a:prstGeom prst="ellipse">
            <a:avLst/>
          </a:prstGeom>
          <a:noFill/>
          <a:ln w="50800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3" name="타원 42"/>
          <p:cNvSpPr/>
          <p:nvPr/>
        </p:nvSpPr>
        <p:spPr>
          <a:xfrm>
            <a:off x="9048581" y="3489030"/>
            <a:ext cx="1077093" cy="99512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8817082" y="2266527"/>
            <a:ext cx="1553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15875"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rPr>
              <a:t>Perfect</a:t>
            </a:r>
            <a:endParaRPr lang="ko-KR" altLang="en-US" sz="3200" b="1" dirty="0">
              <a:ln w="15875">
                <a:solidFill>
                  <a:schemeClr val="tx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67268" y="5131364"/>
            <a:ext cx="287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터치</a:t>
            </a:r>
            <a:r>
              <a:rPr lang="en-US" altLang="ko-KR" sz="3200" b="1" dirty="0" smtClean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ko-KR" altLang="en-US" sz="3200" b="1" dirty="0">
              <a:ln w="6350">
                <a:solidFill>
                  <a:schemeClr val="tx1"/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92450" y="5131364"/>
            <a:ext cx="287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터치</a:t>
            </a:r>
            <a:r>
              <a:rPr lang="en-US" altLang="ko-KR" sz="3200" b="1" dirty="0" smtClean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ko-KR" altLang="en-US" sz="3200" b="1" dirty="0">
              <a:ln w="6350">
                <a:solidFill>
                  <a:schemeClr val="tx1"/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H="1" flipV="1">
            <a:off x="8172450" y="1638300"/>
            <a:ext cx="1152525" cy="2190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3750" r="32701" b="8750"/>
          <a:stretch/>
        </p:blipFill>
        <p:spPr>
          <a:xfrm>
            <a:off x="822218" y="5279280"/>
            <a:ext cx="1162050" cy="120015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3750" r="32701" b="8750"/>
          <a:stretch/>
        </p:blipFill>
        <p:spPr>
          <a:xfrm>
            <a:off x="9055112" y="5279280"/>
            <a:ext cx="1162050" cy="1200151"/>
          </a:xfrm>
          <a:prstGeom prst="rect">
            <a:avLst/>
          </a:prstGeom>
        </p:spPr>
      </p:pic>
      <p:pic>
        <p:nvPicPr>
          <p:cNvPr id="64" name="Picture 32" descr="관련 이미지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468" y="1260886"/>
            <a:ext cx="1773446" cy="2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2" descr="관련 이미지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724" y="1260886"/>
            <a:ext cx="1773446" cy="2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2" descr="관련 이미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7" y="1260886"/>
            <a:ext cx="1773446" cy="2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2" descr="관련 이미지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43" y="1538435"/>
            <a:ext cx="2111646" cy="35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2" descr="관련 이미지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4213" y="1507840"/>
            <a:ext cx="1773446" cy="2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53" y="802489"/>
            <a:ext cx="5942204" cy="9782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2327" y="4181"/>
            <a:ext cx="827822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400" dirty="0" smtClean="0"/>
              <a:t>■ 원 구성</a:t>
            </a:r>
            <a:endParaRPr lang="en-US" altLang="ko-KR" sz="1400" dirty="0" smtClean="0"/>
          </a:p>
          <a:p>
            <a:pPr lvl="2"/>
            <a:r>
              <a:rPr lang="en-US" altLang="ko-KR" sz="1400" dirty="0"/>
              <a:t>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판정 예시</a:t>
            </a:r>
            <a:endParaRPr lang="en-US" altLang="ko-KR" sz="1400" dirty="0" smtClean="0"/>
          </a:p>
          <a:p>
            <a:pPr lvl="2"/>
            <a:r>
              <a:rPr lang="en-US" altLang="ko-KR" sz="1400" dirty="0"/>
              <a:t> </a:t>
            </a:r>
            <a:r>
              <a:rPr lang="en-US" altLang="ko-KR" sz="1400" dirty="0" smtClean="0"/>
              <a:t>  - </a:t>
            </a:r>
            <a:r>
              <a:rPr lang="ko-KR" altLang="en-US" sz="1400" dirty="0" smtClean="0"/>
              <a:t>하단의 이미지와 같이 주기적으로 사이즈가 축소되는 구성</a:t>
            </a:r>
            <a:endParaRPr lang="en-US" altLang="ko-KR" sz="1400" dirty="0" smtClean="0"/>
          </a:p>
          <a:p>
            <a:pPr lvl="2"/>
            <a:r>
              <a:rPr lang="en-US" altLang="ko-KR" sz="1400" dirty="0"/>
              <a:t> </a:t>
            </a:r>
            <a:r>
              <a:rPr lang="en-US" altLang="ko-KR" sz="1400" dirty="0" smtClean="0"/>
              <a:t>  - 1</a:t>
            </a:r>
            <a:r>
              <a:rPr lang="ko-KR" altLang="en-US" sz="1400" dirty="0" smtClean="0"/>
              <a:t>회에 한해서 </a:t>
            </a:r>
            <a:r>
              <a:rPr lang="ko-KR" altLang="en-US" sz="1400" dirty="0" err="1" smtClean="0"/>
              <a:t>그레이트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퍼팩트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판정시</a:t>
            </a:r>
            <a:r>
              <a:rPr lang="ko-KR" altLang="en-US" sz="1400" dirty="0" smtClean="0"/>
              <a:t> 손가락 노출 및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터치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노출로 유도</a:t>
            </a:r>
            <a:endParaRPr lang="en-US" altLang="ko-KR" sz="1400" dirty="0" smtClean="0"/>
          </a:p>
          <a:p>
            <a:pPr lvl="2"/>
            <a:r>
              <a:rPr lang="en-US" altLang="ko-KR" sz="1400" dirty="0"/>
              <a:t> </a:t>
            </a:r>
            <a:r>
              <a:rPr lang="en-US" altLang="ko-KR" sz="1400" dirty="0" smtClean="0"/>
              <a:t>  - </a:t>
            </a:r>
            <a:r>
              <a:rPr lang="ko-KR" altLang="en-US" sz="1400" dirty="0" smtClean="0"/>
              <a:t>판정 중 굿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그레이트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퍼펙트</a:t>
            </a:r>
            <a:r>
              <a:rPr lang="ko-KR" altLang="en-US" sz="1400" dirty="0" smtClean="0"/>
              <a:t> 각각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개의 개별 </a:t>
            </a:r>
            <a:r>
              <a:rPr lang="ko-KR" altLang="en-US" sz="1400" dirty="0" err="1" smtClean="0"/>
              <a:t>이펙트</a:t>
            </a:r>
            <a:r>
              <a:rPr lang="ko-KR" altLang="en-US" sz="1400" dirty="0" smtClean="0"/>
              <a:t> 발생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기존 번개 </a:t>
            </a:r>
            <a:r>
              <a:rPr lang="ko-KR" altLang="en-US" sz="1400" dirty="0" err="1" smtClean="0"/>
              <a:t>이펙트를</a:t>
            </a:r>
            <a:r>
              <a:rPr lang="ko-KR" altLang="en-US" sz="1400" dirty="0" smtClean="0"/>
              <a:t> 활용</a:t>
            </a:r>
            <a:r>
              <a:rPr lang="en-US" altLang="ko-KR" sz="1400" dirty="0"/>
              <a:t>)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69990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666824" y="156934"/>
            <a:ext cx="7696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터치 </a:t>
            </a:r>
            <a:r>
              <a:rPr lang="ko-KR" altLang="en-US" sz="1600" dirty="0" err="1" smtClean="0"/>
              <a:t>진행시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터치 후 과정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각각의 판정에 따른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노출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BAD</a:t>
            </a:r>
            <a:r>
              <a:rPr lang="ko-KR" altLang="en-US" sz="1600" dirty="0" smtClean="0"/>
              <a:t>를 제외한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개의 판정일 경우 건물에 번개 </a:t>
            </a:r>
            <a:r>
              <a:rPr lang="ko-KR" altLang="en-US" sz="1600" dirty="0" err="1" smtClean="0"/>
              <a:t>이펙트</a:t>
            </a:r>
            <a:r>
              <a:rPr lang="ko-KR" altLang="en-US" sz="1600" dirty="0" smtClean="0"/>
              <a:t> 발생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등급별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건물은 파괴되어 불꽃 </a:t>
            </a:r>
            <a:r>
              <a:rPr lang="ko-KR" altLang="en-US" sz="1600" dirty="0" err="1" smtClean="0"/>
              <a:t>이펙트</a:t>
            </a:r>
            <a:r>
              <a:rPr lang="ko-KR" altLang="en-US" sz="1600" dirty="0" smtClean="0"/>
              <a:t> 노출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기존 </a:t>
            </a:r>
            <a:r>
              <a:rPr lang="ko-KR" altLang="en-US" sz="1600" dirty="0" err="1" smtClean="0"/>
              <a:t>이펙트</a:t>
            </a:r>
            <a:r>
              <a:rPr lang="ko-KR" altLang="en-US" sz="1600" dirty="0" smtClean="0"/>
              <a:t> 사용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err="1" smtClean="0"/>
              <a:t>파괴후</a:t>
            </a:r>
            <a:r>
              <a:rPr lang="ko-KR" altLang="en-US" sz="1600" dirty="0" smtClean="0"/>
              <a:t> 판정에 따라 습득되는 점수 노출 </a:t>
            </a:r>
            <a:endParaRPr lang="en-US" altLang="ko-KR" sz="1600" dirty="0" smtClean="0"/>
          </a:p>
        </p:txBody>
      </p:sp>
      <p:pic>
        <p:nvPicPr>
          <p:cNvPr id="35" name="Picture 8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990" y="1930058"/>
            <a:ext cx="2814860" cy="260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37" y="1887579"/>
            <a:ext cx="1266400" cy="18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38" y="1887579"/>
            <a:ext cx="1266400" cy="18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106" y="1961100"/>
            <a:ext cx="1266400" cy="18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037" y="2434883"/>
            <a:ext cx="1266400" cy="18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2" y="1930058"/>
            <a:ext cx="2814860" cy="260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2" descr="관련 이미지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271097"/>
            <a:ext cx="1773446" cy="2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1217908" y="1751117"/>
            <a:ext cx="1952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Good</a:t>
            </a:r>
            <a:endParaRPr lang="ko-KR" altLang="en-US" sz="4000" b="1" dirty="0">
              <a:ln w="15875">
                <a:solidFill>
                  <a:schemeClr val="tx1"/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오른쪽 화살표 50"/>
          <p:cNvSpPr/>
          <p:nvPr/>
        </p:nvSpPr>
        <p:spPr>
          <a:xfrm>
            <a:off x="3256637" y="3170284"/>
            <a:ext cx="904875" cy="609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>
            <a:off x="7173003" y="3170284"/>
            <a:ext cx="904875" cy="609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8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65" y="1930058"/>
            <a:ext cx="2814860" cy="260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112" y="1887579"/>
            <a:ext cx="1266400" cy="18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313" y="1887579"/>
            <a:ext cx="1266400" cy="18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81" y="1961100"/>
            <a:ext cx="1266400" cy="18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12" y="2434883"/>
            <a:ext cx="1266400" cy="18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9201660" y="1407102"/>
            <a:ext cx="1212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n w="15875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9999</a:t>
            </a:r>
            <a:endParaRPr lang="ko-KR" altLang="en-US" sz="3000" b="1" dirty="0">
              <a:ln w="15875"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7217" y="4471364"/>
            <a:ext cx="53290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2"/>
                </a:solidFill>
              </a:rPr>
              <a:t> ※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관련 참조 텍스트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2"/>
                </a:solidFill>
              </a:rPr>
              <a:t>Good : Super_Attack_AttackResult_01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2"/>
                </a:solidFill>
              </a:rPr>
              <a:t>Great </a:t>
            </a:r>
            <a:r>
              <a:rPr lang="en-US" altLang="ko-KR" sz="1200" b="1" dirty="0">
                <a:solidFill>
                  <a:schemeClr val="accent2"/>
                </a:solidFill>
              </a:rPr>
              <a:t>: 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Super_Attack_AttackResult_02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2"/>
                </a:solidFill>
              </a:rPr>
              <a:t>Perfect! : Super_Attack_AttackResult_03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2"/>
                </a:solidFill>
              </a:rPr>
              <a:t>Bad </a:t>
            </a:r>
            <a:r>
              <a:rPr lang="en-US" altLang="ko-KR" sz="1200" b="1" dirty="0">
                <a:solidFill>
                  <a:schemeClr val="accent2"/>
                </a:solidFill>
              </a:rPr>
              <a:t>: 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Super_Attack_AttackResult_04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accent2"/>
                </a:solidFill>
              </a:rPr>
              <a:t>이펙트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번개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) : 13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번 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=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사운드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번개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) : 13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번</a:t>
            </a:r>
            <a:endParaRPr lang="en-US" altLang="ko-KR" sz="12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accent2"/>
                </a:solidFill>
              </a:rPr>
              <a:t>이펙트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(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불꽃</a:t>
            </a:r>
            <a:r>
              <a:rPr lang="en-US" altLang="ko-KR" sz="1200" b="1" dirty="0" smtClean="0">
                <a:solidFill>
                  <a:schemeClr val="accent2"/>
                </a:solidFill>
              </a:rPr>
              <a:t>) : 23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번</a:t>
            </a:r>
            <a:endParaRPr lang="en-US" altLang="ko-KR" sz="1200" b="1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512" y="2498597"/>
            <a:ext cx="7689169" cy="1442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990" y="3922645"/>
            <a:ext cx="7259926" cy="14015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661" y="5466997"/>
            <a:ext cx="72485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666824" y="431354"/>
            <a:ext cx="78758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</a:t>
            </a:r>
            <a:r>
              <a:rPr lang="ko-KR" altLang="en-US" sz="1600" dirty="0" err="1" smtClean="0"/>
              <a:t>파괴후</a:t>
            </a:r>
            <a:r>
              <a:rPr lang="ko-KR" altLang="en-US" sz="1600" dirty="0" smtClean="0"/>
              <a:t> 과정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카메라 이동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위에서 아래로 스크롤이 되며 다음 건물을 </a:t>
            </a:r>
            <a:r>
              <a:rPr lang="ko-KR" altLang="en-US" sz="1600" dirty="0" err="1" smtClean="0"/>
              <a:t>정중앙에</a:t>
            </a:r>
            <a:r>
              <a:rPr lang="ko-KR" altLang="en-US" sz="1600" dirty="0" smtClean="0"/>
              <a:t> 위치 하도록 처리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점수 합산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습득한 점수를 상기의 점수 </a:t>
            </a:r>
            <a:r>
              <a:rPr lang="en-US" altLang="ko-KR" sz="1600" dirty="0" smtClean="0"/>
              <a:t>UI</a:t>
            </a:r>
            <a:r>
              <a:rPr lang="ko-KR" altLang="en-US" sz="1600" dirty="0" smtClean="0"/>
              <a:t>에 합산 처리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진행도 수정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진행한 단계를 디스플레이</a:t>
            </a:r>
            <a:endParaRPr lang="en-US" altLang="ko-KR" sz="1600" dirty="0" smtClean="0"/>
          </a:p>
        </p:txBody>
      </p:sp>
      <p:pic>
        <p:nvPicPr>
          <p:cNvPr id="24" name="Picture 14" descr="게임 맵 일러스트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0" t="7399" b="17146"/>
          <a:stretch/>
        </p:blipFill>
        <p:spPr bwMode="auto">
          <a:xfrm>
            <a:off x="348251" y="266700"/>
            <a:ext cx="2808975" cy="61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5" y="349033"/>
            <a:ext cx="2442587" cy="21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06" y="1815589"/>
            <a:ext cx="1964863" cy="22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348251" y="265748"/>
            <a:ext cx="14720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 w="15875"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10/2</a:t>
            </a:r>
            <a:endParaRPr lang="ko-KR" altLang="en-US" sz="3000" dirty="0">
              <a:ln w="15875">
                <a:solidFill>
                  <a:schemeClr val="tx1"/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75330" y="265748"/>
            <a:ext cx="14720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dirty="0" smtClean="0">
                <a:ln w="15875"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9999</a:t>
            </a:r>
            <a:endParaRPr lang="ko-KR" altLang="en-US" sz="3000" dirty="0">
              <a:ln w="15875"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2" name="Picture 8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6" y="4171478"/>
            <a:ext cx="1772036" cy="16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83" y="1124943"/>
            <a:ext cx="687808" cy="98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97" y="473193"/>
            <a:ext cx="687808" cy="98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59" y="902079"/>
            <a:ext cx="687808" cy="98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불꽃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21" y="604906"/>
            <a:ext cx="687808" cy="98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3750" r="32701" b="8750"/>
          <a:stretch/>
        </p:blipFill>
        <p:spPr>
          <a:xfrm>
            <a:off x="1109624" y="5088591"/>
            <a:ext cx="1162050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3318" y="276381"/>
            <a:ext cx="2808975" cy="6158704"/>
            <a:chOff x="8137278" y="265748"/>
            <a:chExt cx="2808975" cy="6158704"/>
          </a:xfrm>
        </p:grpSpPr>
        <p:pic>
          <p:nvPicPr>
            <p:cNvPr id="14" name="Picture 14" descr="게임 맵 일러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40" t="7399" b="17146"/>
            <a:stretch/>
          </p:blipFill>
          <p:spPr bwMode="auto">
            <a:xfrm>
              <a:off x="8137278" y="266700"/>
              <a:ext cx="2808975" cy="6157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관련 이미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949" y="660736"/>
              <a:ext cx="1964863" cy="2261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137278" y="265748"/>
              <a:ext cx="14720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 smtClean="0">
                  <a:ln w="15875">
                    <a:solidFill>
                      <a:schemeClr val="tx1"/>
                    </a:solidFill>
                  </a:ln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10/10</a:t>
              </a:r>
              <a:endParaRPr lang="ko-KR" altLang="en-US" sz="3000" dirty="0">
                <a:ln w="15875"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464357" y="265748"/>
              <a:ext cx="14720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000" dirty="0" smtClean="0">
                  <a:ln w="15875">
                    <a:solidFill>
                      <a:schemeClr val="tx1"/>
                    </a:solidFill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99999</a:t>
              </a:r>
              <a:endParaRPr lang="ko-KR" altLang="en-US" sz="3000" dirty="0">
                <a:ln w="15875"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8" name="Picture 2" descr="게임 건물 png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6128" y="2471281"/>
              <a:ext cx="2576458" cy="230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8137278" y="1016000"/>
              <a:ext cx="2799112" cy="4572000"/>
            </a:xfrm>
            <a:prstGeom prst="rect">
              <a:avLst/>
            </a:prstGeom>
            <a:solidFill>
              <a:schemeClr val="dk1">
                <a:alpha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557698" y="1258850"/>
              <a:ext cx="1813317" cy="2954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</a:rPr>
                <a:t>축하합니다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!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Perfect X 3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Great   X 2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Good   X 3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Bad     X 1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총합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: 99999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       </a:t>
              </a:r>
            </a:p>
          </p:txBody>
        </p:sp>
        <p:pic>
          <p:nvPicPr>
            <p:cNvPr id="21" name="Picture 2" descr="A+ png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58"/>
            <a:stretch/>
          </p:blipFill>
          <p:spPr bwMode="auto">
            <a:xfrm rot="19984350">
              <a:off x="8137278" y="3219309"/>
              <a:ext cx="926720" cy="115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8384621" y="4534063"/>
              <a:ext cx="663540" cy="6570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5769" y="4537220"/>
              <a:ext cx="663540" cy="6570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46917" y="4537220"/>
              <a:ext cx="663540" cy="6570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666824" y="431354"/>
            <a:ext cx="888576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정산 과정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스코어 공유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현재까지 진행된 판정에 대한 개수를 표시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그 결과에 따른 총합 점수 노출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합산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점수에 따른 등급 노출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테이블을 통해 처리 하며 테이블에 점수에 따른 등급을 등록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해당 테이블에 보상도 연결 하며 스핀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골드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이벤트 재화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티겟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?)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의 보상을 설정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정산 노출 후 확인 버튼을 통해 슬롯으로 이동 </a:t>
            </a:r>
            <a:r>
              <a:rPr lang="ko-KR" altLang="en-US" sz="1600" dirty="0" smtClean="0"/>
              <a:t>진행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 smtClean="0"/>
              <a:t> ※ </a:t>
            </a:r>
            <a:r>
              <a:rPr lang="ko-KR" altLang="en-US" sz="1600" dirty="0" smtClean="0"/>
              <a:t>최종 정산 팝업 구성 필요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※ </a:t>
            </a:r>
            <a:r>
              <a:rPr lang="ko-KR" altLang="en-US" sz="1600" dirty="0" smtClean="0"/>
              <a:t>각 단계별 등급에 대한 문자 리소스 </a:t>
            </a:r>
            <a:r>
              <a:rPr lang="en-US" altLang="ko-KR" sz="1600" dirty="0" smtClean="0"/>
              <a:t>(D , C , B , A , A+ , S) 6</a:t>
            </a:r>
            <a:r>
              <a:rPr lang="ko-KR" altLang="en-US" sz="1600" dirty="0" smtClean="0"/>
              <a:t>개 아트 리소스 구성</a:t>
            </a:r>
            <a:endParaRPr lang="en-US" altLang="ko-KR" sz="1600" dirty="0" smtClean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5280" y="5697400"/>
            <a:ext cx="2245053" cy="289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확 인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035" y="4224138"/>
            <a:ext cx="8418037" cy="19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51" y="2737439"/>
            <a:ext cx="975360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112" y="303765"/>
            <a:ext cx="59768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정산 과정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&gt; </a:t>
            </a:r>
            <a:r>
              <a:rPr lang="ko-KR" altLang="en-US" sz="1600" dirty="0" err="1" smtClean="0"/>
              <a:t>챕터</a:t>
            </a:r>
            <a:r>
              <a:rPr lang="ko-KR" altLang="en-US" sz="1600" dirty="0" smtClean="0"/>
              <a:t> 별 접근에 따른 </a:t>
            </a:r>
            <a:r>
              <a:rPr lang="ko-KR" altLang="en-US" sz="1600" dirty="0"/>
              <a:t>보상 차별화 </a:t>
            </a:r>
            <a:r>
              <a:rPr lang="ko-KR" altLang="en-US" sz="1600" dirty="0" smtClean="0"/>
              <a:t>적용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 smtClean="0"/>
              <a:t>  &gt; </a:t>
            </a:r>
            <a:r>
              <a:rPr lang="ko-KR" altLang="en-US" sz="1600" dirty="0" smtClean="0"/>
              <a:t>획득 점수에 따른 보상 차별화 적용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 smtClean="0"/>
              <a:t>  &gt; </a:t>
            </a:r>
            <a:r>
              <a:rPr lang="ko-KR" altLang="en-US" sz="1600" dirty="0" smtClean="0"/>
              <a:t>보상은 단계별 골드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스핀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이벤트 재화 지급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&gt; </a:t>
            </a:r>
            <a:r>
              <a:rPr lang="ko-KR" altLang="en-US" sz="1600" dirty="0" smtClean="0"/>
              <a:t>관련 추가 신규 테이블 추가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SuperAttack_Result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7220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1923" y="411051"/>
            <a:ext cx="9275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개요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기존 슬롯에 슈퍼 어택 구성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슈퍼 어택 결과에 따라 특정 포인트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이벤트 재화</a:t>
            </a:r>
            <a:r>
              <a:rPr lang="en-US" altLang="ko-KR" sz="1600" dirty="0" smtClean="0"/>
              <a:t>＂</a:t>
            </a:r>
            <a:r>
              <a:rPr lang="ko-KR" altLang="en-US" sz="1600" dirty="0" smtClean="0"/>
              <a:t>를 지급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 &gt; </a:t>
            </a:r>
            <a:r>
              <a:rPr lang="ko-KR" altLang="en-US" sz="1600" dirty="0" smtClean="0"/>
              <a:t>지급 받은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이벤트 재화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는 새로 구성하는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이벤트 슬롯</a:t>
            </a:r>
            <a:r>
              <a:rPr lang="en-US" altLang="ko-KR" sz="1600" dirty="0" smtClean="0"/>
              <a:t>＂</a:t>
            </a:r>
            <a:r>
              <a:rPr lang="ko-KR" altLang="en-US" sz="1600" dirty="0" smtClean="0"/>
              <a:t>을 통해 소비 가능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“</a:t>
            </a:r>
            <a:r>
              <a:rPr lang="ko-KR" altLang="en-US" sz="1600" dirty="0" smtClean="0"/>
              <a:t>이벤트 슬롯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은 랜덤 박스로 구성되어 있으며 해당 랜덤 박스를 통해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사치품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을 습득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383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80554" y="473884"/>
            <a:ext cx="95349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이벤트 재화 구성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 &gt; </a:t>
            </a:r>
            <a:r>
              <a:rPr lang="ko-KR" altLang="en-US" sz="1600" dirty="0" smtClean="0"/>
              <a:t>외형 구성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아이콘을 통해서도 이벤트 전용 재화인걸 인지 할 수 있도록 구성 필요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기존 동전과 흡사한 모양으로 구성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r>
              <a:rPr lang="en-US" altLang="ko-KR" sz="1600" dirty="0" smtClean="0"/>
              <a:t> &gt; </a:t>
            </a:r>
            <a:r>
              <a:rPr lang="ko-KR" altLang="en-US" sz="1600" dirty="0" smtClean="0"/>
              <a:t>기간 구성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기간이 지난 후 해당 이벤트 동전은 삭제 처리 필요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삭제 후 재 접속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진행 시 이전 보유 동전은 골드로 치환하여 지급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팝업을 통해 </a:t>
            </a:r>
            <a:r>
              <a:rPr lang="en-US" altLang="ko-KR" sz="1600" dirty="0" smtClean="0"/>
              <a:t>“ </a:t>
            </a:r>
            <a:r>
              <a:rPr lang="ko-KR" altLang="en-US" sz="1600" dirty="0" smtClean="0"/>
              <a:t>이벤트 동전의 사용 기간이 종료되어 골드를 변환하여 지급해 드립니다</a:t>
            </a:r>
            <a:r>
              <a:rPr lang="en-US" altLang="ko-KR" sz="1600" dirty="0" smtClean="0"/>
              <a:t>“</a:t>
            </a: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노출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</p:txBody>
      </p:sp>
      <p:pic>
        <p:nvPicPr>
          <p:cNvPr id="24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48" y="1673756"/>
            <a:ext cx="634180" cy="6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32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4" y="265748"/>
            <a:ext cx="2797793" cy="590645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666824" y="431354"/>
            <a:ext cx="69830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이벤트 슬롯 구성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 &gt; </a:t>
            </a:r>
            <a:r>
              <a:rPr lang="ko-KR" altLang="en-US" sz="1600" dirty="0" smtClean="0"/>
              <a:t>이벤트 슬롯 이동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   - </a:t>
            </a:r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기간동안</a:t>
            </a:r>
            <a:r>
              <a:rPr lang="ko-KR" altLang="en-US" sz="1600" dirty="0" smtClean="0"/>
              <a:t> 슬롯 도시 이미지가 빛나는 형태로 구성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*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이펙트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 처리로 인지가 가능하도록 구성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해당 버튼 클릭 시 애니메이션을 통해 이벤트 슬롯으로 이동</a:t>
            </a:r>
            <a:endParaRPr lang="en-US" altLang="ko-KR" sz="1600" dirty="0" smtClean="0"/>
          </a:p>
        </p:txBody>
      </p:sp>
      <p:sp>
        <p:nvSpPr>
          <p:cNvPr id="4" name="현 3"/>
          <p:cNvSpPr/>
          <p:nvPr/>
        </p:nvSpPr>
        <p:spPr>
          <a:xfrm rot="6786022">
            <a:off x="1476804" y="1341182"/>
            <a:ext cx="549353" cy="609954"/>
          </a:xfrm>
          <a:prstGeom prst="chord">
            <a:avLst>
              <a:gd name="adj1" fmla="val 4046103"/>
              <a:gd name="adj2" fmla="val 14684170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4" t="16143" r="32800" b="77084"/>
          <a:stretch/>
        </p:blipFill>
        <p:spPr>
          <a:xfrm>
            <a:off x="3821544" y="3018949"/>
            <a:ext cx="1888036" cy="7624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4" t="16143" r="32800" b="77084"/>
          <a:stretch/>
        </p:blipFill>
        <p:spPr>
          <a:xfrm>
            <a:off x="7109707" y="3018949"/>
            <a:ext cx="1888036" cy="762476"/>
          </a:xfrm>
          <a:prstGeom prst="rect">
            <a:avLst/>
          </a:prstGeom>
        </p:spPr>
      </p:pic>
      <p:sp>
        <p:nvSpPr>
          <p:cNvPr id="34" name="현 33"/>
          <p:cNvSpPr/>
          <p:nvPr/>
        </p:nvSpPr>
        <p:spPr>
          <a:xfrm rot="6786022">
            <a:off x="7587002" y="3180050"/>
            <a:ext cx="967831" cy="1174840"/>
          </a:xfrm>
          <a:prstGeom prst="chord">
            <a:avLst>
              <a:gd name="adj1" fmla="val 4043143"/>
              <a:gd name="adj2" fmla="val 14776835"/>
            </a:avLst>
          </a:prstGeom>
          <a:solidFill>
            <a:schemeClr val="bg1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8" descr="반짝이 png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01" r="69758" b="26974"/>
          <a:stretch/>
        </p:blipFill>
        <p:spPr bwMode="auto">
          <a:xfrm>
            <a:off x="7588709" y="2885694"/>
            <a:ext cx="1498141" cy="9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반짝이 png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01" r="69758" b="26974"/>
          <a:stretch/>
        </p:blipFill>
        <p:spPr bwMode="auto">
          <a:xfrm>
            <a:off x="7020600" y="2838069"/>
            <a:ext cx="1498141" cy="9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반짝이 png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01" r="69758" b="26974"/>
          <a:stretch/>
        </p:blipFill>
        <p:spPr bwMode="auto">
          <a:xfrm>
            <a:off x="7544497" y="2499646"/>
            <a:ext cx="1498141" cy="9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오른쪽 화살표 37"/>
          <p:cNvSpPr/>
          <p:nvPr/>
        </p:nvSpPr>
        <p:spPr>
          <a:xfrm>
            <a:off x="6044265" y="3157870"/>
            <a:ext cx="904875" cy="609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925408" y="3963496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기본 슬롯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652733" y="390506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이벤트 기간 동안 </a:t>
            </a:r>
            <a:r>
              <a:rPr lang="ko-KR" altLang="en-US" dirty="0" err="1" smtClean="0"/>
              <a:t>이펙트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pic>
        <p:nvPicPr>
          <p:cNvPr id="5" name="bandicam 2019-10-22 17-51-38-2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3821544" y="4642687"/>
            <a:ext cx="2727325" cy="152951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652733" y="4775285"/>
            <a:ext cx="5553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영상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저 도시 동전이 확대 되면서 빠르게</a:t>
            </a:r>
            <a:endParaRPr lang="en-US" altLang="ko-KR" dirty="0" smtClean="0"/>
          </a:p>
          <a:p>
            <a:r>
              <a:rPr lang="ko-KR" altLang="en-US" dirty="0" smtClean="0"/>
              <a:t>회전되며 새로운 슬롯의 모습으로 변경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* </a:t>
            </a:r>
            <a:r>
              <a:rPr lang="ko-KR" altLang="en-US" dirty="0" smtClean="0"/>
              <a:t>연출은 예시이며 최대한 자연스러운 아트 구성이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필요하다고 판단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45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4" y="265748"/>
            <a:ext cx="2797793" cy="590645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666824" y="431354"/>
            <a:ext cx="78037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이벤트 슬롯 구성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 &gt; </a:t>
            </a:r>
            <a:r>
              <a:rPr lang="ko-KR" altLang="en-US" sz="1600" dirty="0" smtClean="0"/>
              <a:t>슬롯 이미지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특별함을 가진 행운이 가득한 슬롯의 느낌을 구성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</a:rPr>
              <a:t> *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기존 슬롯보다 특별한 외형이 느껴지도록 구성 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차별 확실히 필요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슬롯 코인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상단에 보유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이벤트 코인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 노출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슬롯의 아이콘은 전부 신규 구성되는 랜덤박스로만 채워지도록 구성 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랜덤 박스 </a:t>
            </a:r>
            <a:r>
              <a:rPr lang="en-US" altLang="ko-KR" sz="1600" dirty="0"/>
              <a:t>5</a:t>
            </a:r>
            <a:r>
              <a:rPr lang="ko-KR" altLang="en-US" sz="1600" dirty="0" smtClean="0"/>
              <a:t>종 중 한 개가 습득되는 구성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</a:rPr>
              <a:t>    *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랜덤 박스 아이콘 </a:t>
            </a:r>
            <a:r>
              <a:rPr lang="ko-KR" alt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베리에이션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</a:rPr>
              <a:t>5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종 필요</a:t>
            </a:r>
            <a:endParaRPr lang="en-US" altLang="ko-KR" sz="16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나가기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기존 입장 방식과 동일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토글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600" dirty="0" smtClean="0"/>
              <a:t>   - </a:t>
            </a:r>
            <a:r>
              <a:rPr lang="ko-KR" altLang="en-US" sz="1600" dirty="0" smtClean="0"/>
              <a:t>이벤트 슬롯 등장 연출 다시 재생</a:t>
            </a:r>
            <a:endParaRPr lang="en-US" altLang="ko-KR" sz="1600" dirty="0"/>
          </a:p>
        </p:txBody>
      </p:sp>
      <p:pic>
        <p:nvPicPr>
          <p:cNvPr id="8196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7" y="521017"/>
            <a:ext cx="242347" cy="24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0700" y="431354"/>
            <a:ext cx="1285875" cy="5878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2584" y="5289104"/>
            <a:ext cx="2723991" cy="7592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행운의 슬롯 머신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23" y="4307332"/>
            <a:ext cx="251418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38254" y="370661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 이미지</a:t>
            </a:r>
            <a:endParaRPr lang="ko-KR" altLang="en-US" dirty="0"/>
          </a:p>
        </p:txBody>
      </p:sp>
      <p:pic>
        <p:nvPicPr>
          <p:cNvPr id="12292" name="Picture 4" descr="행운의 슬롯 머신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08" y="4307332"/>
            <a:ext cx="381818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행운의 슬롯 머신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489" y="430733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16654" y="4307332"/>
            <a:ext cx="2039246" cy="4394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5480" y="3963789"/>
            <a:ext cx="280820" cy="2197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46878" y="3963789"/>
            <a:ext cx="280820" cy="2197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31900" y="1689100"/>
            <a:ext cx="1041400" cy="2878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9914" y="451459"/>
            <a:ext cx="1226363" cy="381462"/>
          </a:xfrm>
          <a:prstGeom prst="rect">
            <a:avLst/>
          </a:prstGeom>
          <a:solidFill>
            <a:schemeClr val="accent2">
              <a:alpha val="63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3"/>
          </p:cNvCxnSpPr>
          <p:nvPr/>
        </p:nvCxnSpPr>
        <p:spPr>
          <a:xfrm>
            <a:off x="1736277" y="642190"/>
            <a:ext cx="2160220" cy="1170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01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8" y="819838"/>
            <a:ext cx="10910657" cy="4315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8" y="5223909"/>
            <a:ext cx="7124700" cy="14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96618"/>
            <a:ext cx="928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altLang="ko-KR" sz="1400" dirty="0"/>
              <a:t>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타입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번 </a:t>
            </a:r>
            <a:r>
              <a:rPr lang="ko-KR" altLang="en-US" sz="1400" dirty="0" err="1" smtClean="0"/>
              <a:t>룰렛으로</a:t>
            </a:r>
            <a:r>
              <a:rPr lang="ko-KR" altLang="en-US" sz="1400" dirty="0" smtClean="0"/>
              <a:t> 이벤트 </a:t>
            </a:r>
            <a:r>
              <a:rPr lang="ko-KR" altLang="en-US" sz="1400" dirty="0" err="1" smtClean="0"/>
              <a:t>룰렛</a:t>
            </a:r>
            <a:r>
              <a:rPr lang="ko-KR" altLang="en-US" sz="1400" dirty="0" smtClean="0"/>
              <a:t> 정보 구성</a:t>
            </a:r>
            <a:endParaRPr lang="en-US" altLang="ko-KR" sz="1400" dirty="0" smtClean="0"/>
          </a:p>
          <a:p>
            <a:pPr lvl="2"/>
            <a:r>
              <a:rPr lang="en-US" altLang="ko-KR" sz="1400" dirty="0"/>
              <a:t>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임시로 골드로만 구성하여 진행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추후 랜덤 박스 및 사치품 관련 데이터 구성 후 데이터 수정 진행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50244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1922" y="411051"/>
            <a:ext cx="112583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1600" dirty="0" smtClean="0"/>
              <a:t>■ 구성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슈퍼 어택 추가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기존 슬롯에 슈퍼 어택 아이콘 추가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아이콘 제작 요청 필요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기존 어택 아이콘을 부각 시킨 구성으로 아이콘을 제작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슬롯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선택시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accent2">
                    <a:lumMod val="75000"/>
                  </a:schemeClr>
                </a:solidFill>
              </a:rPr>
              <a:t>빛무리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 형태로 강조하는 </a:t>
            </a:r>
            <a:r>
              <a:rPr lang="ko-KR" altLang="en-US" sz="1600" b="1" dirty="0" err="1" smtClean="0">
                <a:solidFill>
                  <a:schemeClr val="accent2">
                    <a:lumMod val="75000"/>
                  </a:schemeClr>
                </a:solidFill>
              </a:rPr>
              <a:t>이펙트도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 색상 변경 요청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보라색 계열로 </a:t>
            </a:r>
            <a:r>
              <a:rPr lang="ko-KR" altLang="en-US" sz="1600" b="1" dirty="0" err="1" smtClean="0">
                <a:solidFill>
                  <a:schemeClr val="accent2">
                    <a:lumMod val="75000"/>
                  </a:schemeClr>
                </a:solidFill>
              </a:rPr>
              <a:t>에픽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 구성을 강조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슈퍼 어택 등록 및 확률 작업 추가 필요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테이블 체크 필요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2"/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1" y="1974968"/>
            <a:ext cx="2267898" cy="4787784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3752851" y="3115340"/>
            <a:ext cx="1297614" cy="1170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800700" y="3962400"/>
            <a:ext cx="1952151" cy="607219"/>
          </a:xfrm>
          <a:prstGeom prst="rect">
            <a:avLst/>
          </a:prstGeom>
          <a:solidFill>
            <a:schemeClr val="accent2">
              <a:alpha val="63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5" t="40769" r="33736" b="43270"/>
          <a:stretch/>
        </p:blipFill>
        <p:spPr>
          <a:xfrm>
            <a:off x="5146877" y="2040058"/>
            <a:ext cx="1363572" cy="14147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5" t="40769" r="33736" b="43270"/>
          <a:stretch/>
        </p:blipFill>
        <p:spPr>
          <a:xfrm>
            <a:off x="7972425" y="2040058"/>
            <a:ext cx="1363572" cy="1414706"/>
          </a:xfrm>
          <a:prstGeom prst="rect">
            <a:avLst/>
          </a:prstGeom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170" y="2045370"/>
            <a:ext cx="1404082" cy="140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72425" y="2070465"/>
            <a:ext cx="1404082" cy="140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6857052" y="2467706"/>
            <a:ext cx="904875" cy="609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957762" y="3574328"/>
            <a:ext cx="65277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쌍칼로 표현을 하거나 확실하게 더 강한 어택이 </a:t>
            </a:r>
            <a:r>
              <a:rPr lang="ko-KR" altLang="en-US" dirty="0" err="1" smtClean="0"/>
              <a:t>발생된다는걸</a:t>
            </a:r>
            <a:endParaRPr lang="en-US" altLang="ko-KR" dirty="0" smtClean="0"/>
          </a:p>
          <a:p>
            <a:r>
              <a:rPr lang="ko-KR" altLang="en-US" dirty="0" smtClean="0"/>
              <a:t>어필 하는 처리가 필요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직관적으로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b="1" dirty="0" smtClean="0">
                <a:solidFill>
                  <a:schemeClr val="accent2"/>
                </a:solidFill>
              </a:rPr>
              <a:t> </a:t>
            </a:r>
            <a:r>
              <a:rPr lang="ko-KR" altLang="en-US" b="1" dirty="0" smtClean="0">
                <a:solidFill>
                  <a:schemeClr val="accent2"/>
                </a:solidFill>
              </a:rPr>
              <a:t>리소스 아이콘 이름 </a:t>
            </a:r>
            <a:r>
              <a:rPr lang="en-US" altLang="ko-KR" b="1" dirty="0">
                <a:solidFill>
                  <a:schemeClr val="accent2"/>
                </a:solidFill>
              </a:rPr>
              <a:t>: </a:t>
            </a:r>
            <a:r>
              <a:rPr lang="en-US" altLang="ko-KR" b="1" dirty="0" smtClean="0">
                <a:solidFill>
                  <a:schemeClr val="accent2"/>
                </a:solidFill>
              </a:rPr>
              <a:t>Ui_Icon_roulette08</a:t>
            </a:r>
          </a:p>
          <a:p>
            <a:endParaRPr lang="en-US" altLang="ko-KR" b="1" dirty="0" smtClean="0">
              <a:solidFill>
                <a:schemeClr val="accent2"/>
              </a:solidFill>
            </a:endParaRPr>
          </a:p>
          <a:p>
            <a:r>
              <a:rPr lang="en-US" altLang="ko-KR" b="1" dirty="0">
                <a:solidFill>
                  <a:schemeClr val="accent2"/>
                </a:solidFill>
              </a:rPr>
              <a:t> </a:t>
            </a:r>
            <a:r>
              <a:rPr lang="ko-KR" altLang="en-US" b="1" dirty="0" err="1" smtClean="0">
                <a:solidFill>
                  <a:schemeClr val="accent2"/>
                </a:solidFill>
              </a:rPr>
              <a:t>룰렛</a:t>
            </a:r>
            <a:r>
              <a:rPr lang="ko-KR" altLang="en-US" b="1" dirty="0" smtClean="0">
                <a:solidFill>
                  <a:schemeClr val="accent2"/>
                </a:solidFill>
              </a:rPr>
              <a:t> 결과 노출 텍스트 </a:t>
            </a:r>
            <a:r>
              <a:rPr lang="en-US" altLang="ko-KR" b="1" dirty="0">
                <a:solidFill>
                  <a:schemeClr val="accent2"/>
                </a:solidFill>
              </a:rPr>
              <a:t>: </a:t>
            </a:r>
            <a:r>
              <a:rPr lang="en-US" altLang="ko-KR" b="1" dirty="0" err="1">
                <a:solidFill>
                  <a:schemeClr val="accent2"/>
                </a:solidFill>
              </a:rPr>
              <a:t>Roulette_Super_Attack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/>
          <a:srcRect b="21266"/>
          <a:stretch/>
        </p:blipFill>
        <p:spPr>
          <a:xfrm>
            <a:off x="5049056" y="5151437"/>
            <a:ext cx="5324475" cy="11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0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20" y="290735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  ※ </a:t>
            </a:r>
            <a:r>
              <a:rPr lang="ko-KR" altLang="en-US" sz="1200" b="1" dirty="0" smtClean="0"/>
              <a:t>슈퍼 어택 관련 </a:t>
            </a:r>
            <a:r>
              <a:rPr lang="ko-KR" altLang="en-US" sz="1200" b="1" dirty="0" err="1" smtClean="0"/>
              <a:t>룰렛</a:t>
            </a:r>
            <a:r>
              <a:rPr lang="ko-KR" altLang="en-US" sz="1200" b="1" dirty="0" smtClean="0"/>
              <a:t> 정의 추가</a:t>
            </a:r>
            <a:endParaRPr lang="ko-KR" altLang="en-US" sz="1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797" y="567734"/>
            <a:ext cx="4791075" cy="1381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420" y="1995025"/>
            <a:ext cx="4505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룰렛</a:t>
            </a:r>
            <a:r>
              <a:rPr lang="ko-KR" altLang="en-US" sz="1200" dirty="0" smtClean="0"/>
              <a:t> 타입 </a:t>
            </a:r>
            <a:r>
              <a:rPr lang="en-US" altLang="ko-KR" sz="1200" dirty="0" smtClean="0"/>
              <a:t>: ROULETTE_CONDITION_TYPE , 7 , SUPER_ATTACK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 err="1" smtClean="0"/>
              <a:t>룰렛</a:t>
            </a:r>
            <a:r>
              <a:rPr lang="ko-KR" altLang="en-US" sz="1200" dirty="0" smtClean="0"/>
              <a:t> 효과 </a:t>
            </a:r>
            <a:r>
              <a:rPr lang="en-US" altLang="ko-KR" sz="1200" dirty="0"/>
              <a:t>: ROULETTE_EFFECT_TYPE , </a:t>
            </a:r>
            <a:r>
              <a:rPr lang="en-US" altLang="ko-KR" sz="1200" dirty="0" smtClean="0"/>
              <a:t>6 </a:t>
            </a:r>
            <a:r>
              <a:rPr lang="en-US" altLang="ko-KR" sz="1200" dirty="0"/>
              <a:t>, SUPER_ATTACK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420" y="2765629"/>
            <a:ext cx="5238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 * </a:t>
            </a:r>
            <a:r>
              <a:rPr lang="ko-KR" altLang="en-US" sz="1200" b="1" dirty="0"/>
              <a:t>슈퍼어택 당첨 시 사용 </a:t>
            </a:r>
            <a:r>
              <a:rPr lang="ko-KR" altLang="en-US" sz="1200" b="1" dirty="0" err="1" smtClean="0"/>
              <a:t>이펙트</a:t>
            </a:r>
            <a:r>
              <a:rPr lang="ko-KR" altLang="en-US" sz="1200" b="1" dirty="0" smtClean="0"/>
              <a:t> </a:t>
            </a:r>
            <a:r>
              <a:rPr lang="en-US" altLang="ko-KR" sz="1200" b="1" dirty="0"/>
              <a:t>: </a:t>
            </a:r>
            <a:r>
              <a:rPr lang="en-US" altLang="ko-KR" sz="1200" b="1" dirty="0" smtClean="0"/>
              <a:t>VFX_SUPER_ATTACK (</a:t>
            </a:r>
            <a:r>
              <a:rPr lang="ko-KR" altLang="en-US" sz="1200" b="1" dirty="0" smtClean="0"/>
              <a:t>신규 제작 필요</a:t>
            </a:r>
            <a:r>
              <a:rPr lang="en-US" altLang="ko-KR" sz="1200" b="1" dirty="0" smtClean="0"/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797" y="3087224"/>
            <a:ext cx="7226761" cy="92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8420" y="4396045"/>
            <a:ext cx="6494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 * </a:t>
            </a:r>
            <a:r>
              <a:rPr lang="ko-KR" altLang="en-US" sz="1200" b="1" dirty="0" smtClean="0"/>
              <a:t>슈퍼어택 당첨 시 사용 사운드 </a:t>
            </a:r>
            <a:r>
              <a:rPr lang="en-US" altLang="ko-KR" sz="1200" b="1" dirty="0"/>
              <a:t>: </a:t>
            </a:r>
            <a:r>
              <a:rPr lang="en-US" altLang="ko-KR" sz="1200" b="1" dirty="0" smtClean="0"/>
              <a:t>SE_ROULETTE_RESULT_SPECIAL_04 ( </a:t>
            </a:r>
            <a:r>
              <a:rPr lang="ko-KR" altLang="en-US" sz="1200" b="1" dirty="0" smtClean="0"/>
              <a:t>리소스 추후 고려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797" y="4673044"/>
            <a:ext cx="6042727" cy="98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0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242" y="636122"/>
            <a:ext cx="8904160" cy="29960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0417" y="3868479"/>
            <a:ext cx="5234515" cy="2453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420" y="290735"/>
            <a:ext cx="2799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  ※ </a:t>
            </a:r>
            <a:r>
              <a:rPr lang="ko-KR" altLang="en-US" sz="1200" b="1" dirty="0" smtClean="0"/>
              <a:t>슈퍼 어택 관련 </a:t>
            </a:r>
            <a:r>
              <a:rPr lang="ko-KR" altLang="en-US" sz="1200" b="1" dirty="0" err="1" smtClean="0"/>
              <a:t>룰렛</a:t>
            </a:r>
            <a:r>
              <a:rPr lang="ko-KR" altLang="en-US" sz="1200" b="1" dirty="0" smtClean="0"/>
              <a:t> 데이터 추가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1242" y="3749971"/>
            <a:ext cx="516840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 * </a:t>
            </a:r>
            <a:r>
              <a:rPr lang="ko-KR" altLang="en-US" sz="1200" b="1" dirty="0" err="1" smtClean="0"/>
              <a:t>룰렛</a:t>
            </a:r>
            <a:r>
              <a:rPr lang="ko-KR" altLang="en-US" sz="1200" b="1" dirty="0" smtClean="0"/>
              <a:t> 확률 테이블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RouletteCaseProbaAndEffect</a:t>
            </a:r>
            <a:r>
              <a:rPr lang="en-US" altLang="ko-KR" sz="1200" b="1" dirty="0" smtClean="0"/>
              <a:t>)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</a:t>
            </a:r>
            <a:r>
              <a:rPr lang="ko-KR" altLang="en-US" sz="1200" b="1" dirty="0" smtClean="0"/>
              <a:t>슬롯 위치 테이블 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RouletteSlotPosition</a:t>
            </a:r>
            <a:r>
              <a:rPr lang="en-US" altLang="ko-KR" sz="1200" b="1" dirty="0" smtClean="0"/>
              <a:t>)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ko-KR" altLang="en-US" sz="1200" b="1" dirty="0" smtClean="0"/>
              <a:t>에 </a:t>
            </a:r>
            <a:r>
              <a:rPr lang="ko-KR" altLang="en-US" sz="1200" b="1" dirty="0" err="1" smtClean="0"/>
              <a:t>룰렛</a:t>
            </a:r>
            <a:r>
              <a:rPr lang="ko-KR" altLang="en-US" sz="1200" b="1" dirty="0" smtClean="0"/>
              <a:t> 타입 </a:t>
            </a:r>
            <a:r>
              <a:rPr lang="ko-KR" altLang="en-US" sz="1200" b="1" dirty="0" err="1" smtClean="0"/>
              <a:t>컬럼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RouletteType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 추가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 </a:t>
            </a:r>
          </a:p>
          <a:p>
            <a:r>
              <a:rPr lang="en-US" altLang="ko-KR" sz="1200" b="1" dirty="0" smtClean="0"/>
              <a:t>   </a:t>
            </a:r>
            <a:r>
              <a:rPr lang="en-US" altLang="ko-KR" sz="1200" b="1" dirty="0" err="1" smtClean="0"/>
              <a:t>RouletteType</a:t>
            </a:r>
            <a:r>
              <a:rPr lang="en-US" altLang="ko-KR" sz="1200" b="1" dirty="0" smtClean="0"/>
              <a:t> 0 : </a:t>
            </a:r>
            <a:r>
              <a:rPr lang="ko-KR" altLang="en-US" sz="1200" b="1" dirty="0" smtClean="0"/>
              <a:t>기본 타입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   </a:t>
            </a:r>
            <a:r>
              <a:rPr lang="en-US" altLang="ko-KR" sz="1200" b="1" dirty="0" err="1"/>
              <a:t>RouletteType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1 : </a:t>
            </a:r>
            <a:r>
              <a:rPr lang="ko-KR" altLang="en-US" sz="1200" b="1" dirty="0" smtClean="0"/>
              <a:t>슈퍼 어택 타입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en-US" altLang="ko-KR" sz="1200" b="1" dirty="0" smtClean="0"/>
              <a:t>   &gt; </a:t>
            </a:r>
            <a:r>
              <a:rPr lang="ko-KR" altLang="en-US" sz="1200" b="1" dirty="0" smtClean="0"/>
              <a:t>현재 슈퍼 어택 이벤트가 진행 중인 경우 슬롯 내부 정보 및 확률은 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 </a:t>
            </a:r>
            <a:r>
              <a:rPr lang="ko-KR" altLang="en-US" sz="1200" b="1" dirty="0" err="1" smtClean="0"/>
              <a:t>룰렛</a:t>
            </a:r>
            <a:r>
              <a:rPr lang="ko-KR" altLang="en-US" sz="1200" b="1" dirty="0" smtClean="0"/>
              <a:t> 타입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번의 정보 참조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en-US" altLang="ko-KR" sz="1200" b="1" dirty="0" smtClean="0"/>
              <a:t> * </a:t>
            </a:r>
            <a:r>
              <a:rPr lang="ko-KR" altLang="en-US" sz="1200" b="1" dirty="0" smtClean="0"/>
              <a:t>슈퍼 어택 관련 정의된 </a:t>
            </a:r>
            <a:r>
              <a:rPr lang="en-US" altLang="ko-KR" sz="1200" b="1" dirty="0" smtClean="0"/>
              <a:t>Condition </a:t>
            </a:r>
            <a:r>
              <a:rPr lang="ko-KR" altLang="en-US" sz="1200" b="1" dirty="0" smtClean="0"/>
              <a:t>및 </a:t>
            </a:r>
            <a:r>
              <a:rPr lang="en-US" altLang="ko-KR" sz="1200" b="1" dirty="0" smtClean="0"/>
              <a:t>Effect </a:t>
            </a:r>
            <a:r>
              <a:rPr lang="ko-KR" altLang="en-US" sz="1200" b="1" dirty="0" smtClean="0"/>
              <a:t>활용</a:t>
            </a:r>
            <a:endParaRPr lang="en-US" altLang="ko-KR" sz="1200" b="1" dirty="0"/>
          </a:p>
        </p:txBody>
      </p:sp>
      <p:sp>
        <p:nvSpPr>
          <p:cNvPr id="8" name="직사각형 7"/>
          <p:cNvSpPr/>
          <p:nvPr/>
        </p:nvSpPr>
        <p:spPr>
          <a:xfrm>
            <a:off x="1203212" y="892435"/>
            <a:ext cx="963603" cy="2722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287871" y="4104166"/>
            <a:ext cx="688370" cy="2260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51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1923" y="411051"/>
            <a:ext cx="8865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1600" dirty="0" smtClean="0"/>
              <a:t>■ 구성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기간제 구성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  - </a:t>
            </a:r>
            <a:r>
              <a:rPr lang="ko-KR" altLang="en-US" sz="1600" dirty="0" smtClean="0"/>
              <a:t>해당 이벤트는 기간 내 진행되어야 하며 그에 따른 구성이 필요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  - </a:t>
            </a:r>
            <a:r>
              <a:rPr lang="ko-KR" altLang="en-US" sz="1600" dirty="0" smtClean="0"/>
              <a:t>해당 시점을 기입 할 수 있는 테이블 </a:t>
            </a:r>
            <a:r>
              <a:rPr lang="ko-KR" altLang="en-US" sz="1600" dirty="0" err="1" smtClean="0"/>
              <a:t>컬럼</a:t>
            </a:r>
            <a:r>
              <a:rPr lang="ko-KR" altLang="en-US" sz="1600" dirty="0" smtClean="0"/>
              <a:t> 추가 필요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기입된 시점에 해당 아이콘 노출 되지 않도록 처리 필요</a:t>
            </a: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5245" y="3766871"/>
            <a:ext cx="89526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* </a:t>
            </a:r>
            <a:r>
              <a:rPr lang="ko-KR" altLang="en-US" sz="1200" b="1" dirty="0" smtClean="0"/>
              <a:t>이벤트 테이블의 경우 서버 정보로 구성</a:t>
            </a:r>
            <a:endParaRPr lang="en-US" altLang="ko-KR" sz="1200" b="1" dirty="0" smtClean="0"/>
          </a:p>
          <a:p>
            <a:endParaRPr lang="en-US" altLang="ko-KR" sz="1200" b="1" dirty="0" smtClean="0"/>
          </a:p>
          <a:p>
            <a:r>
              <a:rPr lang="en-US" altLang="ko-KR" sz="1200" b="1" dirty="0" smtClean="0">
                <a:solidFill>
                  <a:schemeClr val="accent2"/>
                </a:solidFill>
              </a:rPr>
              <a:t> ※ 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날짜 입력의 경우 서버에서 처리가 간단한 형태로 데이터 구성 형태 논의 필요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endParaRPr lang="en-US" altLang="ko-KR" sz="1200" b="1" dirty="0" smtClean="0"/>
          </a:p>
          <a:p>
            <a:r>
              <a:rPr lang="en-US" altLang="ko-KR" sz="1200" b="1" dirty="0" smtClean="0"/>
              <a:t> * enable </a:t>
            </a:r>
            <a:r>
              <a:rPr lang="ko-KR" altLang="en-US" sz="1200" b="1" dirty="0" smtClean="0"/>
              <a:t>정보를 통해 활성화 여부 확인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활성화 된 이벤트는 정의된 날짜 기간에 노출</a:t>
            </a:r>
            <a:endParaRPr lang="en-US" altLang="ko-KR" sz="1200" b="1" dirty="0" smtClean="0"/>
          </a:p>
          <a:p>
            <a:endParaRPr lang="en-US" altLang="ko-KR" sz="1200" b="1" dirty="0" smtClean="0"/>
          </a:p>
          <a:p>
            <a:r>
              <a:rPr lang="en-US" altLang="ko-KR" sz="1200" b="1" dirty="0" smtClean="0"/>
              <a:t>    &gt; </a:t>
            </a:r>
            <a:r>
              <a:rPr lang="ko-KR" altLang="en-US" sz="1200" b="1" dirty="0" smtClean="0"/>
              <a:t>이벤트 타입 정의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en-US" altLang="ko-KR" sz="1200" b="1" dirty="0" smtClean="0"/>
              <a:t>       1 : </a:t>
            </a:r>
            <a:r>
              <a:rPr lang="ko-KR" altLang="en-US" sz="1200" b="1" dirty="0" smtClean="0"/>
              <a:t>슈퍼 어택 이벤트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       (</a:t>
            </a:r>
            <a:r>
              <a:rPr lang="ko-KR" altLang="en-US" sz="1200" b="1" dirty="0" smtClean="0"/>
              <a:t>이 후 지속적으로 리스트 확장</a:t>
            </a:r>
            <a:r>
              <a:rPr lang="en-US" altLang="ko-KR" sz="1200" b="1" dirty="0" smtClean="0"/>
              <a:t>) </a:t>
            </a:r>
          </a:p>
          <a:p>
            <a:endParaRPr lang="en-US" altLang="ko-KR" sz="1200" b="1" dirty="0"/>
          </a:p>
          <a:p>
            <a:endParaRPr lang="en-US" altLang="ko-KR" sz="1200" b="1" dirty="0" smtClean="0"/>
          </a:p>
          <a:p>
            <a:r>
              <a:rPr lang="en-US" altLang="ko-KR" sz="1200" b="1" dirty="0" smtClean="0"/>
              <a:t> * </a:t>
            </a:r>
            <a:r>
              <a:rPr lang="ko-KR" altLang="en-US" sz="1200" b="1" dirty="0" smtClean="0"/>
              <a:t>이벤트 진행 여부에 대한 판단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메인 화면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슬롯 화면</a:t>
            </a:r>
            <a:r>
              <a:rPr lang="en-US" altLang="ko-KR" sz="1200" b="1" dirty="0" smtClean="0"/>
              <a:t>) </a:t>
            </a:r>
            <a:r>
              <a:rPr lang="ko-KR" altLang="en-US" sz="1200" b="1" dirty="0" smtClean="0"/>
              <a:t>서버 통신 후 이벤트 활성화 여부 재확인</a:t>
            </a:r>
            <a:endParaRPr lang="en-US" altLang="ko-KR" sz="1200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481039"/>
              </p:ext>
            </p:extLst>
          </p:nvPr>
        </p:nvGraphicFramePr>
        <p:xfrm>
          <a:off x="6804993" y="3779247"/>
          <a:ext cx="4985953" cy="1988820"/>
        </p:xfrm>
        <a:graphic>
          <a:graphicData uri="http://schemas.openxmlformats.org/drawingml/2006/table">
            <a:tbl>
              <a:tblPr/>
              <a:tblGrid>
                <a:gridCol w="1761491"/>
                <a:gridCol w="3224462"/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컬럼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키 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Event_Type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이벤트 타입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지속적으로 확장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1 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슈퍼 어택 이벤트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enable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이벤트 활성화 여부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 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이벤트 비활성화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 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이벤트 활성화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Event_Start_Date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이벤트 시작 날짜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Event_End_Date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이벤트 종료 날짜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923" y="1868164"/>
            <a:ext cx="96393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034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2415" y="411051"/>
            <a:ext cx="79480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sz="1600" dirty="0" smtClean="0"/>
              <a:t>■ 구성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공지 구성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  - </a:t>
            </a:r>
            <a:r>
              <a:rPr lang="ko-KR" altLang="en-US" sz="1600" dirty="0" smtClean="0"/>
              <a:t>공지에 대한 정보를 로그인 </a:t>
            </a:r>
            <a:r>
              <a:rPr lang="ko-KR" altLang="en-US" sz="1600" dirty="0" err="1" smtClean="0"/>
              <a:t>진행시</a:t>
            </a:r>
            <a:r>
              <a:rPr lang="ko-KR" altLang="en-US" sz="1600" dirty="0" smtClean="0"/>
              <a:t> 노출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공지는 점검 공지와 게임 공지로 구분 한다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점검 공지는 로그인 진행 시 서버의 상황에 따라 </a:t>
            </a:r>
            <a:r>
              <a:rPr lang="ko-KR" altLang="en-US" sz="1600" dirty="0" err="1" smtClean="0"/>
              <a:t>스트링이</a:t>
            </a:r>
            <a:r>
              <a:rPr lang="ko-KR" altLang="en-US" sz="1600" dirty="0" smtClean="0"/>
              <a:t> 노출 되도록 처리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게임 공지는 로그인 후 </a:t>
            </a:r>
            <a:r>
              <a:rPr lang="ko-KR" altLang="en-US" sz="1600" dirty="0" err="1" smtClean="0"/>
              <a:t>인게임</a:t>
            </a:r>
            <a:r>
              <a:rPr lang="ko-KR" altLang="en-US" sz="1600" dirty="0" smtClean="0"/>
              <a:t> 진입에 자동으로 팝업 처리 되도록 처리 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66" y="1974968"/>
            <a:ext cx="2267898" cy="47877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18677" y="2998573"/>
            <a:ext cx="2018270" cy="2702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44467" y="2998573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슈퍼 어택</a:t>
            </a:r>
            <a:r>
              <a:rPr lang="en-US" altLang="ko-KR" b="1" dirty="0" smtClean="0">
                <a:solidFill>
                  <a:schemeClr val="bg1"/>
                </a:solidFill>
              </a:rPr>
              <a:t>!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2504" y="3529657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 슈퍼 어택 이벤트가 시작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r>
              <a:rPr lang="ko-KR" altLang="en-US" sz="1100" dirty="0" smtClean="0">
                <a:solidFill>
                  <a:schemeClr val="bg1"/>
                </a:solidFill>
              </a:rPr>
              <a:t>되었습니다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 </a:t>
            </a:r>
            <a:r>
              <a:rPr lang="ko-KR" altLang="en-US" sz="1100" dirty="0" smtClean="0">
                <a:solidFill>
                  <a:schemeClr val="bg1"/>
                </a:solidFill>
              </a:rPr>
              <a:t>신나게 번개를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r>
              <a:rPr lang="ko-KR" altLang="en-US" sz="1100" dirty="0" smtClean="0">
                <a:solidFill>
                  <a:schemeClr val="bg1"/>
                </a:solidFill>
              </a:rPr>
              <a:t>뿌려 많은 집을 파괴하고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r>
              <a:rPr lang="ko-KR" altLang="en-US" sz="1100" dirty="0" smtClean="0">
                <a:solidFill>
                  <a:schemeClr val="bg1"/>
                </a:solidFill>
              </a:rPr>
              <a:t>새로운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룰렛을</a:t>
            </a:r>
            <a:r>
              <a:rPr lang="ko-KR" altLang="en-US" sz="1100" dirty="0" smtClean="0">
                <a:solidFill>
                  <a:schemeClr val="bg1"/>
                </a:solidFill>
              </a:rPr>
              <a:t> 돌려보아요</a:t>
            </a:r>
            <a:r>
              <a:rPr lang="en-US" altLang="ko-KR" sz="11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88172" y="5141167"/>
            <a:ext cx="1492898" cy="354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8" y="1974968"/>
            <a:ext cx="2267898" cy="47877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3564" y="2931198"/>
            <a:ext cx="2018270" cy="2702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5296" y="29985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점검공지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3059" y="5141167"/>
            <a:ext cx="1492898" cy="354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3697" y="3529657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텍스트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스트링</a:t>
            </a:r>
            <a:r>
              <a:rPr lang="ko-KR" altLang="en-US" sz="1100" dirty="0" smtClean="0">
                <a:solidFill>
                  <a:schemeClr val="bg1"/>
                </a:solidFill>
              </a:rPr>
              <a:t> 노출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9026" y="2998573"/>
            <a:ext cx="61401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 *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이벤트 별 </a:t>
            </a:r>
            <a:r>
              <a:rPr lang="ko-KR" altLang="en-US" sz="1600" b="1" dirty="0" err="1" smtClean="0">
                <a:solidFill>
                  <a:schemeClr val="accent2"/>
                </a:solidFill>
              </a:rPr>
              <a:t>비주얼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 팝업 제작 필요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리소스 제작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   (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지속적으로 팝업을 활용하는 형태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 1)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기본 타입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점검 공지 등 기본 형태의 확인 팝업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 2)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이벤트 타입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슈퍼 어택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) :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슈퍼 어택 관련된 리소스 등의 강조를 통해 해당 이벤트가 진행 중임을 쉽게 인지 할 수 있는 팝업 내용 및 외형 구성 필요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   &gt;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필요 정보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이벤트 타이틀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이벤트 설명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이벤트 남은 시간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 *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시스템 적으로 변경되는 정보는 남은 시간만 처리하며 팝업 리소스 안에 필요 텍스처를 미리 더 넣어서 구성</a:t>
            </a:r>
            <a:endParaRPr lang="en-US" altLang="ko-KR" sz="1600" b="1" dirty="0" smtClean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25070" y="475037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72:00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5536" y="227605"/>
            <a:ext cx="3178548" cy="27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1923" y="411051"/>
            <a:ext cx="67569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구성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슈퍼 어택 발생시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기존과 다른 이벤트 </a:t>
            </a:r>
            <a:r>
              <a:rPr lang="en-US" altLang="ko-KR" sz="1600" dirty="0" smtClean="0"/>
              <a:t>MAP</a:t>
            </a:r>
            <a:r>
              <a:rPr lang="ko-KR" altLang="en-US" sz="1600" dirty="0" smtClean="0"/>
              <a:t>을 로딩하여 노출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이벤트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MAP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테이블 구성 필요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, MAP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제작 필요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이벤트 </a:t>
            </a:r>
            <a:r>
              <a:rPr lang="en-US" altLang="ko-KR" sz="1600" dirty="0" smtClean="0"/>
              <a:t>MAP</a:t>
            </a:r>
            <a:r>
              <a:rPr lang="ko-KR" altLang="en-US" sz="1600" dirty="0" smtClean="0"/>
              <a:t>은 약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개의 건물로 미리 제작 해두도록 처리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카메라 거리 고정화 작업 필요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14500" y="2047386"/>
            <a:ext cx="866775" cy="4714875"/>
            <a:chOff x="1714500" y="2047386"/>
            <a:chExt cx="866775" cy="4714875"/>
          </a:xfrm>
        </p:grpSpPr>
        <p:sp>
          <p:nvSpPr>
            <p:cNvPr id="3" name="직사각형 2"/>
            <p:cNvSpPr/>
            <p:nvPr/>
          </p:nvSpPr>
          <p:spPr>
            <a:xfrm>
              <a:off x="1714500" y="2047386"/>
              <a:ext cx="866775" cy="47148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928812" y="2665708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1928812" y="3207829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928812" y="3737388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928812" y="4266946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928812" y="4749115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928812" y="5268613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928812" y="5753164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928812" y="6257712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95587" y="2161979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&lt;- MAP </a:t>
            </a:r>
            <a:r>
              <a:rPr lang="ko-KR" altLang="en-US" dirty="0" smtClean="0"/>
              <a:t>구성 예시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5657850" y="2047386"/>
            <a:ext cx="866775" cy="4714875"/>
            <a:chOff x="1714500" y="2047386"/>
            <a:chExt cx="866775" cy="4714875"/>
          </a:xfrm>
        </p:grpSpPr>
        <p:sp>
          <p:nvSpPr>
            <p:cNvPr id="25" name="직사각형 24"/>
            <p:cNvSpPr/>
            <p:nvPr/>
          </p:nvSpPr>
          <p:spPr>
            <a:xfrm>
              <a:off x="1714500" y="2047386"/>
              <a:ext cx="866775" cy="47148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928812" y="2665708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928812" y="3207829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1928812" y="3737388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1928812" y="4266946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28812" y="4749115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1928812" y="5268613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1928812" y="5753164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1928812" y="6257712"/>
              <a:ext cx="438150" cy="4461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건물</a:t>
              </a:r>
              <a:endParaRPr lang="ko-KR" altLang="en-US" sz="7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824662" y="2161979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&lt;-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은 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건물이 카메라에</a:t>
            </a:r>
            <a:endParaRPr lang="en-US" altLang="ko-KR" dirty="0" smtClean="0"/>
          </a:p>
          <a:p>
            <a:r>
              <a:rPr lang="ko-KR" altLang="en-US" dirty="0" smtClean="0"/>
              <a:t>담길 수 있도록 처리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657850" y="2025502"/>
            <a:ext cx="866775" cy="1651567"/>
          </a:xfrm>
          <a:prstGeom prst="rect">
            <a:avLst/>
          </a:prstGeom>
          <a:solidFill>
            <a:schemeClr val="accent4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738936" y="3037243"/>
            <a:ext cx="532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기본 필드에서 건물을 아래로 길게 늘어뜨린 형태</a:t>
            </a:r>
            <a:endParaRPr lang="en-US" altLang="ko-KR" sz="16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9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게임 맵 일러스트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0" t="7399" b="17146"/>
          <a:stretch/>
        </p:blipFill>
        <p:spPr bwMode="auto">
          <a:xfrm>
            <a:off x="399290" y="266700"/>
            <a:ext cx="2808975" cy="61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84" y="2169801"/>
            <a:ext cx="2442587" cy="21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1" y="4077036"/>
            <a:ext cx="1964863" cy="22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9290" y="999049"/>
            <a:ext cx="287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Super Attack!</a:t>
            </a:r>
            <a:endParaRPr lang="ko-KR" altLang="en-US" sz="3200" b="1" dirty="0">
              <a:ln w="6350">
                <a:solidFill>
                  <a:schemeClr val="tx1"/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6824" y="431354"/>
            <a:ext cx="8079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ko-KR" altLang="en-US" sz="1600" dirty="0" smtClean="0"/>
              <a:t>■ 진행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슈퍼 어택 진행 과정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이벤트 </a:t>
            </a:r>
            <a:r>
              <a:rPr lang="en-US" altLang="ko-KR" sz="1600" dirty="0" smtClean="0"/>
              <a:t>MAP </a:t>
            </a:r>
            <a:r>
              <a:rPr lang="ko-KR" altLang="en-US" sz="1600" dirty="0" smtClean="0"/>
              <a:t>로딩 후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“Super Attack”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상단에 노출</a:t>
            </a:r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이어서 </a:t>
            </a:r>
            <a:r>
              <a:rPr lang="en-US" altLang="ko-KR" sz="1600" dirty="0" smtClean="0"/>
              <a:t>“Ready”, “3”, “2”, “1” </a:t>
            </a:r>
            <a:r>
              <a:rPr lang="ko-KR" altLang="en-US" sz="1600" dirty="0" smtClean="0"/>
              <a:t>으로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변경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    *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숫자에 각각 색상을 변경하여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3 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노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랑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), 2(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주황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), 1(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빨강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으로 처리 요청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4170971" y="1839297"/>
            <a:ext cx="4370597" cy="2843052"/>
            <a:chOff x="399290" y="266700"/>
            <a:chExt cx="9466253" cy="6157752"/>
          </a:xfrm>
        </p:grpSpPr>
        <p:pic>
          <p:nvPicPr>
            <p:cNvPr id="33" name="Picture 14" descr="게임 맵 일러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40" t="7399" b="17146"/>
            <a:stretch/>
          </p:blipFill>
          <p:spPr bwMode="auto">
            <a:xfrm>
              <a:off x="3727929" y="266700"/>
              <a:ext cx="2808975" cy="6157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게임 맵 일러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40" t="7399" b="17146"/>
            <a:stretch/>
          </p:blipFill>
          <p:spPr bwMode="auto">
            <a:xfrm>
              <a:off x="399290" y="266700"/>
              <a:ext cx="2808975" cy="6157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84" y="2169801"/>
              <a:ext cx="2442587" cy="218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61" y="4077036"/>
              <a:ext cx="1964863" cy="2261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4786983" y="731462"/>
              <a:ext cx="663483" cy="1533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6350">
                    <a:solidFill>
                      <a:schemeClr val="tx1"/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4000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52652" y="770448"/>
              <a:ext cx="663483" cy="1533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635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4000" dirty="0">
                <a:ln w="635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39" name="Picture 4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123" y="2169801"/>
              <a:ext cx="2442587" cy="218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600" y="4077036"/>
              <a:ext cx="1964863" cy="2261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4" descr="게임 맵 일러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40" t="7399" b="17146"/>
            <a:stretch/>
          </p:blipFill>
          <p:spPr bwMode="auto">
            <a:xfrm>
              <a:off x="7056568" y="266700"/>
              <a:ext cx="2808975" cy="6157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62" y="2169801"/>
              <a:ext cx="2442587" cy="218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239" y="4077036"/>
              <a:ext cx="1964863" cy="2261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8009930" y="692474"/>
              <a:ext cx="663483" cy="1533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6350"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1</a:t>
              </a:r>
              <a:endParaRPr lang="ko-KR" altLang="en-US" sz="4000" dirty="0">
                <a:ln w="6350">
                  <a:solidFill>
                    <a:schemeClr val="tx1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3750" r="32701" b="8750"/>
          <a:stretch/>
        </p:blipFill>
        <p:spPr>
          <a:xfrm>
            <a:off x="1194470" y="5181316"/>
            <a:ext cx="1162050" cy="120015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75415" y="4682103"/>
            <a:ext cx="7114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2"/>
                </a:solidFill>
              </a:rPr>
              <a:t> </a:t>
            </a:r>
            <a:r>
              <a:rPr lang="ko-KR" altLang="en-US" b="1" dirty="0" smtClean="0">
                <a:solidFill>
                  <a:schemeClr val="accent2"/>
                </a:solidFill>
              </a:rPr>
              <a:t>상단 노출 타이틀 </a:t>
            </a:r>
            <a:r>
              <a:rPr lang="en-US" altLang="ko-KR" b="1" dirty="0">
                <a:solidFill>
                  <a:schemeClr val="accent2"/>
                </a:solidFill>
              </a:rPr>
              <a:t>: 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Super_Attack_Title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r>
              <a:rPr lang="en-US" altLang="ko-KR" b="1" dirty="0">
                <a:solidFill>
                  <a:schemeClr val="accent2"/>
                </a:solidFill>
              </a:rPr>
              <a:t> </a:t>
            </a:r>
            <a:r>
              <a:rPr lang="ko-KR" altLang="en-US" b="1" dirty="0" smtClean="0">
                <a:solidFill>
                  <a:schemeClr val="accent2"/>
                </a:solidFill>
              </a:rPr>
              <a:t>준비 단계 </a:t>
            </a:r>
            <a:r>
              <a:rPr lang="en-US" altLang="ko-KR" b="1" dirty="0" smtClean="0">
                <a:solidFill>
                  <a:schemeClr val="accent2"/>
                </a:solidFill>
              </a:rPr>
              <a:t>: 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Super_Attack_Ready</a:t>
            </a:r>
            <a:r>
              <a:rPr lang="en-US" altLang="ko-KR" b="1" dirty="0">
                <a:solidFill>
                  <a:schemeClr val="accent2"/>
                </a:solidFill>
              </a:rPr>
              <a:t>  </a:t>
            </a:r>
            <a:r>
              <a:rPr lang="en-US" altLang="ko-KR" b="1" dirty="0" smtClean="0">
                <a:solidFill>
                  <a:schemeClr val="accent2"/>
                </a:solidFill>
              </a:rPr>
              <a:t>(</a:t>
            </a:r>
            <a:r>
              <a:rPr lang="ko-KR" altLang="en-US" b="1" dirty="0" smtClean="0">
                <a:solidFill>
                  <a:schemeClr val="accent2"/>
                </a:solidFill>
              </a:rPr>
              <a:t>숫자는 별도로 정의하지 않음</a:t>
            </a:r>
            <a:r>
              <a:rPr lang="en-US" altLang="ko-KR" b="1" dirty="0" smtClean="0">
                <a:solidFill>
                  <a:schemeClr val="accent2"/>
                </a:solidFill>
              </a:rPr>
              <a:t>)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75415" y="5497433"/>
            <a:ext cx="69437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1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1980</Words>
  <Application>Microsoft Office PowerPoint</Application>
  <PresentationFormat>와이드스크린</PresentationFormat>
  <Paragraphs>319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이상정</dc:creator>
  <cp:lastModifiedBy>jjama</cp:lastModifiedBy>
  <cp:revision>181</cp:revision>
  <dcterms:created xsi:type="dcterms:W3CDTF">2019-08-26T05:27:53Z</dcterms:created>
  <dcterms:modified xsi:type="dcterms:W3CDTF">2019-11-03T15:48:06Z</dcterms:modified>
</cp:coreProperties>
</file>